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81" r:id="rId3"/>
    <p:sldId id="282" r:id="rId4"/>
    <p:sldId id="312" r:id="rId5"/>
    <p:sldId id="283" r:id="rId6"/>
    <p:sldId id="315" r:id="rId7"/>
    <p:sldId id="285" r:id="rId8"/>
    <p:sldId id="286" r:id="rId9"/>
    <p:sldId id="288" r:id="rId10"/>
    <p:sldId id="324" r:id="rId11"/>
    <p:sldId id="289" r:id="rId12"/>
    <p:sldId id="290" r:id="rId13"/>
    <p:sldId id="314" r:id="rId14"/>
    <p:sldId id="291" r:id="rId15"/>
    <p:sldId id="292" r:id="rId16"/>
    <p:sldId id="294" r:id="rId17"/>
    <p:sldId id="295" r:id="rId18"/>
    <p:sldId id="316" r:id="rId19"/>
    <p:sldId id="317" r:id="rId20"/>
    <p:sldId id="296" r:id="rId21"/>
    <p:sldId id="298" r:id="rId22"/>
    <p:sldId id="323" r:id="rId23"/>
    <p:sldId id="299" r:id="rId24"/>
    <p:sldId id="300" r:id="rId25"/>
    <p:sldId id="318" r:id="rId26"/>
    <p:sldId id="313" r:id="rId27"/>
    <p:sldId id="304" r:id="rId28"/>
    <p:sldId id="319" r:id="rId29"/>
    <p:sldId id="305" r:id="rId30"/>
    <p:sldId id="321" r:id="rId31"/>
    <p:sldId id="322" r:id="rId32"/>
    <p:sldId id="320" r:id="rId33"/>
    <p:sldId id="308" r:id="rId34"/>
    <p:sldId id="309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A82B5A-C602-469B-CB64-773683DE73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881C7-BFBC-ECA3-81F6-5E9D9781F5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02CC690-7C90-8243-AA88-C2C5F4ADD54A}" type="datetime1">
              <a:rPr lang="en-US" altLang="en-US"/>
              <a:pPr>
                <a:defRPr/>
              </a:pPr>
              <a:t>9/23/25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0DBF457-9B34-A806-0BA2-35C8F7935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5241D2B-2D4C-BDFD-0367-2E780397B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983AF-7FDA-6866-2DCB-B21BD1ED6D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66654-7A79-3C50-3B5B-E903C3E62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ADABB3-BFAB-C544-A2C3-12D09E44D3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E6C0AB-9EF9-88AF-1FC7-47514C8D5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0"/>
            <a:ext cx="9140825" cy="1600200"/>
          </a:xfrm>
          <a:prstGeom prst="rect">
            <a:avLst/>
          </a:prstGeom>
          <a:solidFill>
            <a:srgbClr val="214C90"/>
          </a:solidFill>
          <a:ln w="9525">
            <a:solidFill>
              <a:srgbClr val="263B94"/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spcAft>
                <a:spcPts val="125"/>
              </a:spcAft>
              <a:defRPr/>
            </a:pPr>
            <a:r>
              <a:rPr lang="en-US" altLang="en-US" sz="4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Criminal Behavior</a:t>
            </a:r>
          </a:p>
          <a:p>
            <a:pPr algn="ctr">
              <a:lnSpc>
                <a:spcPct val="90000"/>
              </a:lnSpc>
              <a:spcAft>
                <a:spcPts val="125"/>
              </a:spcAft>
              <a:defRPr/>
            </a:pPr>
            <a:r>
              <a:rPr lang="en-US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A Psychological Approach</a:t>
            </a:r>
            <a:endParaRPr lang="en-US" alt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27FAA2CC-864F-D2F4-8CFD-2791C8FDE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967038"/>
            <a:ext cx="185420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b="1">
                <a:solidFill>
                  <a:schemeClr val="tx2"/>
                </a:solidFill>
                <a:latin typeface="Verdana" charset="0"/>
              </a:rPr>
              <a:t>CHAPTER</a:t>
            </a:r>
            <a:r>
              <a:rPr lang="en-US" altLang="en-US" sz="1800">
                <a:solidFill>
                  <a:schemeClr val="tx2"/>
                </a:solidFill>
                <a:latin typeface="Verdana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6B37D-416B-1AE5-8581-F7DAA3CFDF05}"/>
              </a:ext>
            </a:extLst>
          </p:cNvPr>
          <p:cNvSpPr txBox="1"/>
          <p:nvPr userDrawn="1"/>
        </p:nvSpPr>
        <p:spPr>
          <a:xfrm>
            <a:off x="3648075" y="1241425"/>
            <a:ext cx="18510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  <a:latin typeface="Verdana" charset="0"/>
              </a:rPr>
              <a:t>Eleventh Edition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1FBB28-9F6A-A64D-522F-22AA4D02F6E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9525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6" name="Picture 8" descr="Pearson_Bound_White">
            <a:extLst>
              <a:ext uri="{FF2B5EF4-FFF2-40B4-BE49-F238E27FC236}">
                <a16:creationId xmlns:a16="http://schemas.microsoft.com/office/drawing/2014/main" id="{784FD87E-91FD-DAEB-FCFE-1F95D8AFF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Pearson_Strap_Bound_White">
            <a:extLst>
              <a:ext uri="{FF2B5EF4-FFF2-40B4-BE49-F238E27FC236}">
                <a16:creationId xmlns:a16="http://schemas.microsoft.com/office/drawing/2014/main" id="{406A3455-ECDB-0B51-DEA4-0113A3307B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7">
            <a:extLst>
              <a:ext uri="{FF2B5EF4-FFF2-40B4-BE49-F238E27FC236}">
                <a16:creationId xmlns:a16="http://schemas.microsoft.com/office/drawing/2014/main" id="{3F1B71C6-1A2D-D5C0-98B7-F0184FC64D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5800" y="64008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900">
                <a:solidFill>
                  <a:schemeClr val="bg1"/>
                </a:solidFill>
                <a:latin typeface="Verdana" charset="0"/>
              </a:rPr>
              <a:t>Copyright © 2017 by Pearson Education, Inc.</a:t>
            </a:r>
          </a:p>
          <a:p>
            <a:pPr algn="r" eaLnBrk="1" hangingPunct="1">
              <a:defRPr/>
            </a:pPr>
            <a:r>
              <a:rPr lang="en-US" altLang="en-US" sz="900">
                <a:solidFill>
                  <a:schemeClr val="bg1"/>
                </a:solidFill>
                <a:latin typeface="Verdana" charset="0"/>
              </a:rPr>
              <a:t>All Rights Reserved.</a:t>
            </a:r>
          </a:p>
        </p:txBody>
      </p:sp>
      <p:sp>
        <p:nvSpPr>
          <p:cNvPr id="9" name="Text Box 47">
            <a:extLst>
              <a:ext uri="{FF2B5EF4-FFF2-40B4-BE49-F238E27FC236}">
                <a16:creationId xmlns:a16="http://schemas.microsoft.com/office/drawing/2014/main" id="{CECF8220-4129-3719-8D30-C0168CC303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5000" y="6400800"/>
            <a:ext cx="3348038" cy="457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i="1">
                <a:solidFill>
                  <a:srgbClr val="FFFFFF"/>
                </a:solidFill>
                <a:latin typeface="Verdana" charset="0"/>
              </a:rPr>
              <a:t>Criminal Behavior: A Psychological Approach, </a:t>
            </a:r>
            <a:r>
              <a:rPr lang="en-US" altLang="en-US" sz="900">
                <a:solidFill>
                  <a:srgbClr val="FFFFFF"/>
                </a:solidFill>
                <a:latin typeface="Verdana" charset="0"/>
              </a:rPr>
              <a:t>11e</a:t>
            </a:r>
          </a:p>
          <a:p>
            <a:pPr eaLnBrk="1" hangingPunct="1">
              <a:defRPr/>
            </a:pPr>
            <a:r>
              <a:rPr lang="en-US" altLang="en-US" sz="900">
                <a:solidFill>
                  <a:srgbClr val="FFFFFF"/>
                </a:solidFill>
                <a:latin typeface="Verdana" charset="0"/>
              </a:rPr>
              <a:t>Curt Bartol | Anne Bartol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D2F22E-38DD-6AA8-0B94-AAC117B9D6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905000"/>
            <a:ext cx="3178175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80808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533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  <a:noFill/>
          <a:ln>
            <a:noFill/>
          </a:ln>
        </p:spPr>
        <p:txBody>
          <a:bodyPr/>
          <a:lstStyle>
            <a:lvl1pPr algn="l">
              <a:defRPr sz="11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841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86100"/>
            <a:ext cx="4114800" cy="685800"/>
          </a:xfrm>
          <a:noFill/>
          <a:ln>
            <a:noFill/>
          </a:ln>
        </p:spPr>
        <p:txBody>
          <a:bodyPr/>
          <a:lstStyle>
            <a:lvl1pPr algn="ctr">
              <a:defRPr sz="11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9971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685800"/>
          </a:xfrm>
          <a:noFill/>
          <a:ln>
            <a:noFill/>
          </a:ln>
        </p:spPr>
        <p:txBody>
          <a:bodyPr/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5097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49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483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51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7371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9588" y="0"/>
            <a:ext cx="2284412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" y="0"/>
            <a:ext cx="6704013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66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14C90"/>
          </a:solidFill>
          <a:ln>
            <a:solidFill>
              <a:srgbClr val="263B94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916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37160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263B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221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C485B81A-D0B8-F081-B1DA-90881189D0C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9525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5" name="Picture 8" descr="Pearson_Bound_White">
            <a:extLst>
              <a:ext uri="{FF2B5EF4-FFF2-40B4-BE49-F238E27FC236}">
                <a16:creationId xmlns:a16="http://schemas.microsoft.com/office/drawing/2014/main" id="{75307D3B-6D24-070B-87C4-CA89EFCEA5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earson_Strap_Bound_White">
            <a:extLst>
              <a:ext uri="{FF2B5EF4-FFF2-40B4-BE49-F238E27FC236}">
                <a16:creationId xmlns:a16="http://schemas.microsoft.com/office/drawing/2014/main" id="{BB5C4047-6C80-E50F-AAD6-585ADFDC49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>
            <a:extLst>
              <a:ext uri="{FF2B5EF4-FFF2-40B4-BE49-F238E27FC236}">
                <a16:creationId xmlns:a16="http://schemas.microsoft.com/office/drawing/2014/main" id="{A5423F86-27B1-B391-915C-57EA981BCF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5800" y="64008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900">
                <a:solidFill>
                  <a:schemeClr val="bg1"/>
                </a:solidFill>
                <a:latin typeface="Verdana" charset="0"/>
              </a:rPr>
              <a:t>Copyright © 2017 by Pearson Education, Inc.</a:t>
            </a:r>
          </a:p>
          <a:p>
            <a:pPr algn="r" eaLnBrk="1" hangingPunct="1">
              <a:defRPr/>
            </a:pPr>
            <a:r>
              <a:rPr lang="en-US" altLang="en-US" sz="900">
                <a:solidFill>
                  <a:schemeClr val="bg1"/>
                </a:solidFill>
                <a:latin typeface="Verdana" charset="0"/>
              </a:rPr>
              <a:t>All Rights Reserved.</a:t>
            </a:r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2A6D5AAE-1242-BFAA-C252-1746A51FE4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5000" y="6400800"/>
            <a:ext cx="3348038" cy="457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i="1">
                <a:solidFill>
                  <a:srgbClr val="FFFFFF"/>
                </a:solidFill>
                <a:latin typeface="Verdana" charset="0"/>
              </a:rPr>
              <a:t>Criminal Behavior: A Psychological Approach, </a:t>
            </a:r>
            <a:r>
              <a:rPr lang="en-US" altLang="en-US" sz="900">
                <a:solidFill>
                  <a:srgbClr val="FFFFFF"/>
                </a:solidFill>
                <a:latin typeface="Verdana" charset="0"/>
              </a:rPr>
              <a:t>11e</a:t>
            </a:r>
          </a:p>
          <a:p>
            <a:pPr eaLnBrk="1" hangingPunct="1">
              <a:defRPr/>
            </a:pPr>
            <a:r>
              <a:rPr lang="en-US" altLang="en-US" sz="900">
                <a:solidFill>
                  <a:srgbClr val="FFFFFF"/>
                </a:solidFill>
                <a:latin typeface="Verdana" charset="0"/>
              </a:rPr>
              <a:t>Curt Bartol | Anne Bartol	</a:t>
            </a:r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ECC45C69-379A-A164-3644-B9187EF5CB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371600"/>
            <a:ext cx="9156700" cy="0"/>
          </a:xfrm>
          <a:prstGeom prst="line">
            <a:avLst/>
          </a:prstGeom>
          <a:noFill/>
          <a:ln w="19050">
            <a:solidFill>
              <a:srgbClr val="1314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7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3B55E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61037"/>
            <a:ext cx="8229600" cy="563563"/>
          </a:xfrm>
        </p:spPr>
        <p:txBody>
          <a:bodyPr anchor="b"/>
          <a:lstStyle>
            <a:lvl1pPr marL="342900" indent="-4763" algn="ctr">
              <a:buNone/>
              <a:tabLst>
                <a:tab pos="7773988" algn="l"/>
              </a:tabLst>
              <a:defRPr sz="1400"/>
            </a:lvl1pPr>
            <a:lvl2pPr algn="ctr">
              <a:buNone/>
              <a:tabLst>
                <a:tab pos="7773988" algn="l"/>
              </a:tabLst>
              <a:defRPr sz="1400"/>
            </a:lvl2pPr>
            <a:lvl3pPr algn="ctr">
              <a:buNone/>
              <a:tabLst>
                <a:tab pos="7773988" algn="l"/>
              </a:tabLst>
              <a:defRPr sz="1400"/>
            </a:lvl3pPr>
            <a:lvl4pPr algn="ctr">
              <a:buNone/>
              <a:tabLst>
                <a:tab pos="7773988" algn="l"/>
              </a:tabLst>
              <a:defRPr sz="1400"/>
            </a:lvl4pPr>
            <a:lvl5pPr algn="ctr">
              <a:buNone/>
              <a:tabLst>
                <a:tab pos="7773988" algn="l"/>
              </a:tabLs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59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F8F27E50-2840-134F-EE53-DA8DB79518E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9525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4" name="Picture 8" descr="Pearson_Bound_White">
            <a:extLst>
              <a:ext uri="{FF2B5EF4-FFF2-40B4-BE49-F238E27FC236}">
                <a16:creationId xmlns:a16="http://schemas.microsoft.com/office/drawing/2014/main" id="{DA33AFA2-0CDF-83C8-03D8-4A2DB187F7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Pearson_Strap_Bound_White">
            <a:extLst>
              <a:ext uri="{FF2B5EF4-FFF2-40B4-BE49-F238E27FC236}">
                <a16:creationId xmlns:a16="http://schemas.microsoft.com/office/drawing/2014/main" id="{CC88F3BA-D1A6-AAD2-27D6-B19C920653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7">
            <a:extLst>
              <a:ext uri="{FF2B5EF4-FFF2-40B4-BE49-F238E27FC236}">
                <a16:creationId xmlns:a16="http://schemas.microsoft.com/office/drawing/2014/main" id="{05F40B4D-4576-3024-785F-39469F0FA8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5800" y="64008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900">
                <a:solidFill>
                  <a:schemeClr val="bg1"/>
                </a:solidFill>
                <a:latin typeface="Verdana" charset="0"/>
              </a:rPr>
              <a:t>Copyright © 2017 by Pearson Education, Inc.</a:t>
            </a:r>
          </a:p>
          <a:p>
            <a:pPr algn="r" eaLnBrk="1" hangingPunct="1">
              <a:defRPr/>
            </a:pPr>
            <a:r>
              <a:rPr lang="en-US" altLang="en-US" sz="900">
                <a:solidFill>
                  <a:schemeClr val="bg1"/>
                </a:solidFill>
                <a:latin typeface="Verdana" charset="0"/>
              </a:rPr>
              <a:t>All Rights Reserved.</a:t>
            </a:r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146DBAEA-EEDE-B6FB-EB0C-B5DB5DA9F5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5000" y="6400800"/>
            <a:ext cx="3348038" cy="457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i="1">
                <a:solidFill>
                  <a:srgbClr val="FFFFFF"/>
                </a:solidFill>
                <a:latin typeface="Verdana" charset="0"/>
              </a:rPr>
              <a:t>Criminal Behavior: A Psychological Approach, </a:t>
            </a:r>
            <a:r>
              <a:rPr lang="en-US" altLang="en-US" sz="900">
                <a:solidFill>
                  <a:srgbClr val="FFFFFF"/>
                </a:solidFill>
                <a:latin typeface="Verdana" charset="0"/>
              </a:rPr>
              <a:t>11e</a:t>
            </a:r>
          </a:p>
          <a:p>
            <a:pPr eaLnBrk="1" hangingPunct="1">
              <a:defRPr/>
            </a:pPr>
            <a:r>
              <a:rPr lang="en-US" altLang="en-US" sz="900">
                <a:solidFill>
                  <a:srgbClr val="FFFFFF"/>
                </a:solidFill>
                <a:latin typeface="Verdana" charset="0"/>
              </a:rPr>
              <a:t>Curt Bartol | Anne Bartol	</a:t>
            </a:r>
          </a:p>
        </p:txBody>
      </p:sp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1E45231A-DAF7-800C-67A9-426A4CA646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371600"/>
            <a:ext cx="9156700" cy="0"/>
          </a:xfrm>
          <a:prstGeom prst="line">
            <a:avLst/>
          </a:prstGeom>
          <a:noFill/>
          <a:ln w="19050">
            <a:solidFill>
              <a:srgbClr val="1314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976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04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26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301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D0A4277D-968E-77EF-792E-19BEDA937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13">
            <a:extLst>
              <a:ext uri="{FF2B5EF4-FFF2-40B4-BE49-F238E27FC236}">
                <a16:creationId xmlns:a16="http://schemas.microsoft.com/office/drawing/2014/main" id="{CAB36384-677D-A76B-3802-1129899B8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63050" cy="1371600"/>
          </a:xfrm>
          <a:prstGeom prst="rect">
            <a:avLst/>
          </a:prstGeom>
          <a:solidFill>
            <a:srgbClr val="214C90"/>
          </a:solidFill>
          <a:ln w="9525">
            <a:solidFill>
              <a:srgbClr val="263B9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3478E4C-A5ED-5FB8-9E2C-E42EDF36D08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9525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029" name="Picture 8" descr="Pearson_Bound_White">
            <a:extLst>
              <a:ext uri="{FF2B5EF4-FFF2-40B4-BE49-F238E27FC236}">
                <a16:creationId xmlns:a16="http://schemas.microsoft.com/office/drawing/2014/main" id="{D772C006-1C73-C9DB-0220-E7FA11AC6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 descr="Pearson_Strap_Bound_White">
            <a:extLst>
              <a:ext uri="{FF2B5EF4-FFF2-40B4-BE49-F238E27FC236}">
                <a16:creationId xmlns:a16="http://schemas.microsoft.com/office/drawing/2014/main" id="{DCDBEE75-720E-4C73-B7AB-E67F5A6B15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47">
            <a:extLst>
              <a:ext uri="{FF2B5EF4-FFF2-40B4-BE49-F238E27FC236}">
                <a16:creationId xmlns:a16="http://schemas.microsoft.com/office/drawing/2014/main" id="{1FD141CE-13E9-EAD2-EDF4-827FEB47FE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5800" y="6400800"/>
            <a:ext cx="3276600" cy="457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900">
                <a:solidFill>
                  <a:schemeClr val="bg1"/>
                </a:solidFill>
                <a:latin typeface="Verdana" charset="0"/>
              </a:rPr>
              <a:t>Copyright © 2017 by Pearson Education, Inc.</a:t>
            </a:r>
          </a:p>
          <a:p>
            <a:pPr algn="r" eaLnBrk="1" hangingPunct="1">
              <a:defRPr/>
            </a:pPr>
            <a:r>
              <a:rPr lang="en-US" altLang="en-US" sz="900">
                <a:solidFill>
                  <a:schemeClr val="bg1"/>
                </a:solidFill>
                <a:latin typeface="Verdana" charset="0"/>
              </a:rPr>
              <a:t>All Rights Reserved.</a:t>
            </a:r>
          </a:p>
        </p:txBody>
      </p:sp>
      <p:sp>
        <p:nvSpPr>
          <p:cNvPr id="23" name="Text Box 47">
            <a:extLst>
              <a:ext uri="{FF2B5EF4-FFF2-40B4-BE49-F238E27FC236}">
                <a16:creationId xmlns:a16="http://schemas.microsoft.com/office/drawing/2014/main" id="{52E47F86-2BFA-CD57-8BA5-2095034E43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5000" y="6400800"/>
            <a:ext cx="3348038" cy="457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900" i="1">
                <a:solidFill>
                  <a:srgbClr val="FFFFFF"/>
                </a:solidFill>
                <a:latin typeface="Verdana" charset="0"/>
              </a:rPr>
              <a:t>Criminal Behavior: A Psychological Approach, </a:t>
            </a:r>
            <a:r>
              <a:rPr lang="en-US" altLang="en-US" sz="900">
                <a:solidFill>
                  <a:srgbClr val="FFFFFF"/>
                </a:solidFill>
                <a:latin typeface="Verdana" charset="0"/>
              </a:rPr>
              <a:t>11e</a:t>
            </a:r>
          </a:p>
          <a:p>
            <a:pPr eaLnBrk="1" hangingPunct="1">
              <a:defRPr/>
            </a:pPr>
            <a:r>
              <a:rPr lang="en-US" altLang="en-US" sz="900">
                <a:solidFill>
                  <a:srgbClr val="FFFFFF"/>
                </a:solidFill>
                <a:latin typeface="Verdana" charset="0"/>
              </a:rPr>
              <a:t>Curt Bartol | Anne Bartol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61" r:id="rId2"/>
    <p:sldLayoutId id="2147484662" r:id="rId3"/>
    <p:sldLayoutId id="2147484676" r:id="rId4"/>
    <p:sldLayoutId id="2147484663" r:id="rId5"/>
    <p:sldLayoutId id="2147484677" r:id="rId6"/>
    <p:sldLayoutId id="2147484664" r:id="rId7"/>
    <p:sldLayoutId id="2147484665" r:id="rId8"/>
    <p:sldLayoutId id="2147484666" r:id="rId9"/>
    <p:sldLayoutId id="2147484667" r:id="rId10"/>
    <p:sldLayoutId id="2147484668" r:id="rId11"/>
    <p:sldLayoutId id="2147484669" r:id="rId12"/>
    <p:sldLayoutId id="2147484670" r:id="rId13"/>
    <p:sldLayoutId id="2147484671" r:id="rId14"/>
    <p:sldLayoutId id="2147484672" r:id="rId15"/>
    <p:sldLayoutId id="2147484673" r:id="rId16"/>
    <p:sldLayoutId id="2147484674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Verdana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63B94"/>
        </a:buClr>
        <a:buFont typeface="Times" panose="02020603050405020304" charset="0"/>
        <a:buChar char="•"/>
        <a:defRPr sz="3000">
          <a:solidFill>
            <a:schemeClr val="tx1"/>
          </a:solidFill>
          <a:latin typeface="Verdana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63B94"/>
        </a:buClr>
        <a:buChar char="–"/>
        <a:defRPr sz="2800">
          <a:solidFill>
            <a:schemeClr val="tx1"/>
          </a:solidFill>
          <a:latin typeface="Verdana"/>
          <a:ea typeface="+mn-ea"/>
          <a:cs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263B94"/>
        </a:buClr>
        <a:buFont typeface="Wingdings" pitchFamily="2" charset="2"/>
        <a:buChar char="§"/>
        <a:defRPr sz="2600">
          <a:solidFill>
            <a:schemeClr val="tx1"/>
          </a:solidFill>
          <a:latin typeface="Verdana"/>
          <a:ea typeface="+mn-ea"/>
          <a:cs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263B94"/>
        </a:buClr>
        <a:buChar char="–"/>
        <a:defRPr sz="2400">
          <a:solidFill>
            <a:schemeClr val="tx1"/>
          </a:solidFill>
          <a:latin typeface="Verdana"/>
          <a:ea typeface="+mn-ea"/>
          <a:cs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263B94"/>
        </a:buClr>
        <a:buFont typeface="Times" panose="02020603050405020304" charset="0"/>
        <a:buChar char="•"/>
        <a:defRPr sz="2200">
          <a:solidFill>
            <a:schemeClr val="tx1"/>
          </a:solidFill>
          <a:latin typeface="Verdana"/>
          <a:ea typeface="+mn-ea"/>
          <a:cs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HSonimgv68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DA5nmiGD2w?feature=oembe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2TbR3_Imnc?feature=oembed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Wu44AqF0iI?feature=oembed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wv_wTUNwLs?feature=oembed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HSonimgv68" TargetMode="External"/><Relationship Id="rId7" Type="http://schemas.openxmlformats.org/officeDocument/2006/relationships/hyperlink" Target="https://www.youtube.com/watch?v=qwv_wTUNwLs" TargetMode="External"/><Relationship Id="rId2" Type="http://schemas.openxmlformats.org/officeDocument/2006/relationships/hyperlink" Target="https://www.youtube.com/watch?v=SNWW-pPmTs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Wu44AqF0iI" TargetMode="External"/><Relationship Id="rId5" Type="http://schemas.openxmlformats.org/officeDocument/2006/relationships/hyperlink" Target="https://www.youtube.com/watch?v=f2TbR3_Imnc" TargetMode="External"/><Relationship Id="rId4" Type="http://schemas.openxmlformats.org/officeDocument/2006/relationships/hyperlink" Target="https://www.youtube.com/watch?v=dDA5nmiGD2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NWW-pPmTsI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46AE8D2-8B62-5083-22A3-6D2F9BF29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10000"/>
            <a:ext cx="381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263B94"/>
              </a:buClr>
              <a:buFont typeface="Times" panose="02020603050405020304" charset="0"/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263B94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3B94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3B94"/>
              </a:buClr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3B94"/>
              </a:buClr>
              <a:buFont typeface="Times" panose="0202060305040502030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B94"/>
              </a:buClr>
              <a:buFont typeface="Times" panose="0202060305040502030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B94"/>
              </a:buClr>
              <a:buFont typeface="Times" panose="0202060305040502030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B94"/>
              </a:buClr>
              <a:buFont typeface="Times" panose="0202060305040502030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B94"/>
              </a:buClr>
              <a:buFont typeface="Times" panose="0202060305040502030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Human Aggression and Violence</a:t>
            </a: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id="{9080B736-9445-F828-F4C3-3E9E53717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559050"/>
            <a:ext cx="7223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3B94"/>
              </a:buClr>
              <a:buFont typeface="Times" panose="02020603050405020304" charset="0"/>
              <a:buChar char="•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263B94"/>
              </a:buClr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3B94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3B94"/>
              </a:buClr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3B94"/>
              </a:buClr>
              <a:buFont typeface="Times" panose="0202060305040502030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B94"/>
              </a:buClr>
              <a:buFont typeface="Times" panose="0202060305040502030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B94"/>
              </a:buClr>
              <a:buFont typeface="Times" panose="0202060305040502030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B94"/>
              </a:buClr>
              <a:buFont typeface="Times" panose="0202060305040502030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3B94"/>
              </a:buClr>
              <a:buFont typeface="Times" panose="02020603050405020304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6600">
                <a:solidFill>
                  <a:srgbClr val="000000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D743D47-5EF8-DEEC-6747-4CF93C5FE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Theoretical Perspectives on Aggression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799339C-91E0-B683-71FB-BF8133600F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</a:rPr>
              <a:t>Psychodynamic </a:t>
            </a:r>
          </a:p>
          <a:p>
            <a:pPr lvl="1"/>
            <a:r>
              <a:rPr lang="en-US" altLang="en-US" sz="2400" dirty="0">
                <a:latin typeface="Verdana" panose="020B0604030504040204" pitchFamily="34" charset="0"/>
              </a:rPr>
              <a:t>Hydraulic model</a:t>
            </a:r>
          </a:p>
          <a:p>
            <a:pPr lvl="2"/>
            <a:r>
              <a:rPr lang="en-US" altLang="en-US" sz="2400" dirty="0">
                <a:latin typeface="Verdana" panose="020B0604030504040204" pitchFamily="34" charset="0"/>
              </a:rPr>
              <a:t>Pressure builds up in a container…Boom!</a:t>
            </a:r>
          </a:p>
          <a:p>
            <a:pPr lvl="1"/>
            <a:r>
              <a:rPr lang="en-US" altLang="en-US" sz="2400" dirty="0">
                <a:latin typeface="Verdana" panose="020B0604030504040204" pitchFamily="34" charset="0"/>
              </a:rPr>
              <a:t>Humans are prone to aggression by nature.</a:t>
            </a:r>
          </a:p>
          <a:p>
            <a:pPr lvl="1"/>
            <a:r>
              <a:rPr lang="en-US" altLang="en-US" sz="2400" dirty="0">
                <a:latin typeface="Verdana" panose="020B0604030504040204" pitchFamily="34" charset="0"/>
              </a:rPr>
              <a:t>Freud:  If violent crime is to be controlled, the human animal must be provided with multiple, but appropriate, channels for catharsis.</a:t>
            </a:r>
          </a:p>
          <a:p>
            <a:pPr lvl="2"/>
            <a:r>
              <a:rPr lang="en-US" altLang="en-US" sz="2200" dirty="0">
                <a:latin typeface="Verdana" panose="020B0604030504040204" pitchFamily="34" charset="0"/>
              </a:rPr>
              <a:t>Channels include</a:t>
            </a:r>
          </a:p>
          <a:p>
            <a:pPr lvl="3"/>
            <a:r>
              <a:rPr lang="en-US" altLang="en-US" sz="2000" dirty="0">
                <a:latin typeface="Verdana" panose="020B0604030504040204" pitchFamily="34" charset="0"/>
              </a:rPr>
              <a:t>Playing high energy sports</a:t>
            </a:r>
          </a:p>
          <a:p>
            <a:pPr lvl="3"/>
            <a:r>
              <a:rPr lang="en-US" altLang="en-US" sz="2000" dirty="0">
                <a:latin typeface="Verdana" panose="020B0604030504040204" pitchFamily="34" charset="0"/>
              </a:rPr>
              <a:t>Also hypothesized that watching high energy sports could be an outlet as well (vicarious outlet)</a:t>
            </a:r>
          </a:p>
        </p:txBody>
      </p:sp>
    </p:spTree>
    <p:extLst>
      <p:ext uri="{BB962C8B-B14F-4D97-AF65-F5344CB8AC3E}">
        <p14:creationId xmlns:p14="http://schemas.microsoft.com/office/powerpoint/2010/main" val="2614387846"/>
      </p:ext>
    </p:extLst>
  </p:cSld>
  <p:clrMapOvr>
    <a:masterClrMapping/>
  </p:clrMapOvr>
  <p:transition advTm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D80B456-7ECB-4753-1510-EF1D3EF8A5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Theoretical Perspectives on Aggression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AF61551-BA5D-03C4-9DB8-8D9A4365A5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Ethological viewpoints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Territory violations lead to violence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Based on studies of animals in the wild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Little empirical support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Too much reliance on instinct over cognition</a:t>
            </a:r>
          </a:p>
          <a:p>
            <a:pPr lvl="2"/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9390157-7D30-13F1-0938-530771461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Theoretical Perspectives on Aggression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81C57FFF-5A3F-7C2E-E0D3-137D6F713A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Verdana" panose="020B0604030504040204" pitchFamily="34" charset="0"/>
              </a:rPr>
              <a:t>Frustration-aggression hypothesis</a:t>
            </a:r>
          </a:p>
          <a:p>
            <a:pPr lvl="1"/>
            <a:r>
              <a:rPr lang="en-US" altLang="en-US" sz="2400" dirty="0">
                <a:latin typeface="Verdana" panose="020B0604030504040204" pitchFamily="34" charset="0"/>
              </a:rPr>
              <a:t>The person is blocked from obtaining an expected goal.</a:t>
            </a:r>
          </a:p>
          <a:p>
            <a:pPr lvl="1"/>
            <a:r>
              <a:rPr lang="en-US" altLang="en-US" sz="2400" dirty="0">
                <a:latin typeface="Verdana" panose="020B0604030504040204" pitchFamily="34" charset="0"/>
              </a:rPr>
              <a:t>Frustration results, generating anger</a:t>
            </a:r>
          </a:p>
          <a:p>
            <a:pPr lvl="2"/>
            <a:r>
              <a:rPr lang="en-US" altLang="en-US" sz="2400" dirty="0">
                <a:latin typeface="Verdana" panose="020B0604030504040204" pitchFamily="34" charset="0"/>
              </a:rPr>
              <a:t>But all persons who experience frustration do not get angry</a:t>
            </a:r>
          </a:p>
          <a:p>
            <a:pPr lvl="1"/>
            <a:r>
              <a:rPr lang="en-US" altLang="en-US" sz="2400" dirty="0">
                <a:latin typeface="Verdana" panose="020B0604030504040204" pitchFamily="34" charset="0"/>
              </a:rPr>
              <a:t>Anger predisposes or readies the person to behave aggressively.</a:t>
            </a:r>
          </a:p>
          <a:p>
            <a:pPr lvl="1"/>
            <a:r>
              <a:rPr lang="en-US" altLang="en-US" sz="2400" dirty="0">
                <a:latin typeface="Verdana" panose="020B0604030504040204" pitchFamily="34" charset="0"/>
              </a:rPr>
              <a:t>While true  in some cases, too simplistic an explanation for all aggression</a:t>
            </a:r>
          </a:p>
        </p:txBody>
      </p:sp>
    </p:spTree>
  </p:cSld>
  <p:clrMapOvr>
    <a:masterClrMapping/>
  </p:clrMapOvr>
  <p:transition advTm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25CAD68-BAED-E7D3-1A01-5A7E61939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Theoretical Perspectives on Aggression:  Frustration</a:t>
            </a:r>
          </a:p>
        </p:txBody>
      </p:sp>
      <p:pic>
        <p:nvPicPr>
          <p:cNvPr id="2" name="Online Media 1" title="Stanley Milgram - Human Aggression">
            <a:hlinkClick r:id="" action="ppaction://media"/>
            <a:extLst>
              <a:ext uri="{FF2B5EF4-FFF2-40B4-BE49-F238E27FC236}">
                <a16:creationId xmlns:a16="http://schemas.microsoft.com/office/drawing/2014/main" id="{906F2EF2-383C-7DDF-BB84-4E7A5B961CA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2575" y="1600200"/>
            <a:ext cx="6038850" cy="4525963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C73F2F9-5EA1-510D-6248-CC51EB912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Theoretical Perspectives on Aggression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1BA1C639-FB0D-1BB8-7421-13C311B3E4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latin typeface="Verdana" panose="020B0604030504040204" pitchFamily="34" charset="0"/>
              </a:rPr>
              <a:t>Weapons effect</a:t>
            </a:r>
          </a:p>
          <a:p>
            <a:pPr lvl="1"/>
            <a:r>
              <a:rPr lang="en-US" altLang="en-US" sz="2400">
                <a:latin typeface="Verdana" panose="020B0604030504040204" pitchFamily="34" charset="0"/>
              </a:rPr>
              <a:t>Berkowitz and LePage Study (1967) replicated by others since</a:t>
            </a:r>
          </a:p>
          <a:p>
            <a:pPr lvl="1"/>
            <a:r>
              <a:rPr lang="en-US" altLang="en-US" sz="2400">
                <a:latin typeface="Verdana" panose="020B0604030504040204" pitchFamily="34" charset="0"/>
              </a:rPr>
              <a:t>Does the mere presence of a weapon cause those without one to act violently?</a:t>
            </a:r>
          </a:p>
          <a:p>
            <a:pPr lvl="2"/>
            <a:r>
              <a:rPr lang="en-US" altLang="en-US" sz="2400">
                <a:latin typeface="Verdana" panose="020B0604030504040204" pitchFamily="34" charset="0"/>
              </a:rPr>
              <a:t>Some support for this</a:t>
            </a:r>
          </a:p>
          <a:p>
            <a:pPr lvl="2"/>
            <a:r>
              <a:rPr lang="en-US" altLang="en-US" sz="2400">
                <a:latin typeface="Verdana" panose="020B0604030504040204" pitchFamily="34" charset="0"/>
              </a:rPr>
              <a:t>Does this mean we should pull all SRO’s out of public high schools?</a:t>
            </a:r>
          </a:p>
          <a:p>
            <a:pPr lvl="2"/>
            <a:r>
              <a:rPr lang="en-US" altLang="en-US" sz="2400">
                <a:latin typeface="Verdana" panose="020B0604030504040204" pitchFamily="34" charset="0"/>
              </a:rPr>
              <a:t>Should we follow Great Britain a disarm all police officers? </a:t>
            </a:r>
          </a:p>
          <a:p>
            <a:pPr lvl="3"/>
            <a:r>
              <a:rPr lang="en-US" altLang="en-US" sz="2200">
                <a:latin typeface="Verdana" panose="020B0604030504040204" pitchFamily="34" charset="0"/>
              </a:rPr>
              <a:t>Is there a weaponless effect?</a:t>
            </a:r>
          </a:p>
        </p:txBody>
      </p:sp>
    </p:spTree>
  </p:cSld>
  <p:clrMapOvr>
    <a:masterClrMapping/>
  </p:clrMapOvr>
  <p:transition advTm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A07C1A4-0441-4B92-FD95-A1EC97A39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Theoretical Perspectives on Aggression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B445FC19-AF8B-B602-806B-E9E80997EC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Verdana" panose="020B0604030504040204" pitchFamily="34" charset="0"/>
              </a:rPr>
              <a:t>Cognitive-</a:t>
            </a:r>
            <a:r>
              <a:rPr lang="en-US" altLang="en-US" sz="2400" dirty="0" err="1">
                <a:latin typeface="Verdana" panose="020B0604030504040204" pitchFamily="34" charset="0"/>
              </a:rPr>
              <a:t>neoassociation</a:t>
            </a:r>
            <a:r>
              <a:rPr lang="en-US" altLang="en-US" sz="2400" dirty="0">
                <a:latin typeface="Verdana" panose="020B0604030504040204" pitchFamily="34" charset="0"/>
              </a:rPr>
              <a:t> model</a:t>
            </a:r>
          </a:p>
          <a:p>
            <a:pPr lvl="1"/>
            <a:r>
              <a:rPr lang="en-US" altLang="en-US" sz="2400" dirty="0">
                <a:latin typeface="Verdana" panose="020B0604030504040204" pitchFamily="34" charset="0"/>
              </a:rPr>
              <a:t>An aversive event produces a negative affect.</a:t>
            </a:r>
          </a:p>
          <a:p>
            <a:pPr lvl="2"/>
            <a:r>
              <a:rPr lang="en-US" altLang="en-US" sz="2400" dirty="0">
                <a:latin typeface="Verdana" panose="020B0604030504040204" pitchFamily="34" charset="0"/>
              </a:rPr>
              <a:t>Physical pain or psychological discomfort</a:t>
            </a:r>
          </a:p>
          <a:p>
            <a:pPr lvl="1"/>
            <a:r>
              <a:rPr lang="en-US" altLang="en-US" sz="2400" dirty="0">
                <a:latin typeface="Verdana" panose="020B0604030504040204" pitchFamily="34" charset="0"/>
              </a:rPr>
              <a:t>The unpleasant feeling may evoke aggressive or violent responses.</a:t>
            </a:r>
          </a:p>
          <a:p>
            <a:pPr lvl="1"/>
            <a:r>
              <a:rPr lang="en-US" altLang="en-US" sz="2400" dirty="0">
                <a:latin typeface="Verdana" panose="020B0604030504040204" pitchFamily="34" charset="0"/>
              </a:rPr>
              <a:t>Cognitions mediate and evaluate a proper course of action which may or may not include aggression.</a:t>
            </a:r>
          </a:p>
          <a:p>
            <a:r>
              <a:rPr lang="en-US" altLang="en-US" sz="2600" dirty="0">
                <a:latin typeface="Verdana" panose="020B0604030504040204" pitchFamily="34" charset="0"/>
              </a:rPr>
              <a:t>Really all this says is that in most circumstances, </a:t>
            </a:r>
            <a:r>
              <a:rPr lang="en-US" altLang="en-US" sz="2600" b="1" u="sng" dirty="0">
                <a:latin typeface="Verdana" panose="020B0604030504040204" pitchFamily="34" charset="0"/>
              </a:rPr>
              <a:t>most of us </a:t>
            </a:r>
            <a:r>
              <a:rPr lang="en-US" altLang="en-US" sz="2600" dirty="0">
                <a:latin typeface="Verdana" panose="020B0604030504040204" pitchFamily="34" charset="0"/>
              </a:rPr>
              <a:t>think before we act</a:t>
            </a:r>
          </a:p>
        </p:txBody>
      </p:sp>
    </p:spTree>
  </p:cSld>
  <p:clrMapOvr>
    <a:masterClrMapping/>
  </p:clrMapOvr>
  <p:transition advTm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63ACFFB-F2DC-04F8-BE74-6F5047A8F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Theoretical Perspectives on Aggression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45BD610B-3BEE-5CDB-F38E-C570DB589A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Displaced aggression theory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Angry in a situation where you cannot respond i.e. boss yells at you at work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Can’t take it out on the boss, go home and kick the dog for barking at the mailman (assume this is not the normal response)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This may be applicable in a number of domestic cases</a:t>
            </a:r>
          </a:p>
          <a:p>
            <a:pPr lvl="1"/>
            <a:endParaRPr lang="en-US" altLang="en-US">
              <a:latin typeface="Verdana" panose="020B0604030504040204" pitchFamily="34" charset="0"/>
            </a:endParaRPr>
          </a:p>
          <a:p>
            <a:pPr lvl="1"/>
            <a:endParaRPr lang="en-US" altLang="en-US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58933F41-72F6-E837-A315-EFB10BC38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</a:rPr>
              <a:t>Bandura on Social Learning Factors in Aggression and Violence </a:t>
            </a:r>
            <a:r>
              <a:rPr lang="en-US" altLang="en-US" sz="800" dirty="0">
                <a:latin typeface="Verdana" panose="020B0604030504040204" pitchFamily="34" charset="0"/>
              </a:rPr>
              <a:t>(5:04)</a:t>
            </a:r>
          </a:p>
        </p:txBody>
      </p:sp>
      <p:pic>
        <p:nvPicPr>
          <p:cNvPr id="2" name="Online Media 1" title="Albert Bandura's Bobo Doll experiment">
            <a:hlinkClick r:id="" action="ppaction://media"/>
            <a:extLst>
              <a:ext uri="{FF2B5EF4-FFF2-40B4-BE49-F238E27FC236}">
                <a16:creationId xmlns:a16="http://schemas.microsoft.com/office/drawing/2014/main" id="{B2391D27-9B9F-B825-B015-00A04F16C1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2575" y="1600200"/>
            <a:ext cx="6038850" cy="4525963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486915C-68F8-2037-DD5E-CC154395D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Social Learning Factors in Aggression and Violence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5A72A9C-98D3-1331-0266-6D3AB457D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anose="02020603050405020304" pitchFamily="18" charset="0"/>
              <a:buChar char="•"/>
              <a:defRPr/>
            </a:pPr>
            <a:r>
              <a:rPr lang="en-US" altLang="en-US" sz="2400" dirty="0">
                <a:latin typeface="Verdana" panose="020B0604030504040204" pitchFamily="34" charset="0"/>
              </a:rPr>
              <a:t>Video Previous slide.</a:t>
            </a:r>
          </a:p>
          <a:p>
            <a:pPr lvl="1">
              <a:defRPr/>
            </a:pPr>
            <a:r>
              <a:rPr lang="en-US" altLang="en-US" sz="2400" dirty="0">
                <a:latin typeface="Verdana" panose="020B0604030504040204" pitchFamily="34" charset="0"/>
              </a:rPr>
              <a:t>Would they do the same with a real person?</a:t>
            </a:r>
          </a:p>
          <a:p>
            <a:pPr lvl="2">
              <a:defRPr/>
            </a:pPr>
            <a:r>
              <a:rPr lang="en-US" altLang="en-US" sz="2200" dirty="0">
                <a:latin typeface="Verdana" panose="020B0604030504040204" pitchFamily="34" charset="0"/>
              </a:rPr>
              <a:t>Or did they just learn it was ok to hit THIS doll?</a:t>
            </a:r>
          </a:p>
          <a:p>
            <a:pPr>
              <a:buFont typeface="Times" panose="02020603050405020304" pitchFamily="18" charset="0"/>
              <a:buChar char="•"/>
              <a:defRPr/>
            </a:pPr>
            <a:r>
              <a:rPr lang="en-US" altLang="en-US" sz="2400" dirty="0">
                <a:latin typeface="Verdana" panose="020B0604030504040204" pitchFamily="34" charset="0"/>
              </a:rPr>
              <a:t>Modeling</a:t>
            </a:r>
          </a:p>
          <a:p>
            <a:pPr lvl="1">
              <a:defRPr/>
            </a:pPr>
            <a:r>
              <a:rPr lang="en-US" altLang="en-US" sz="2400" dirty="0">
                <a:latin typeface="Verdana" panose="020B0604030504040204" pitchFamily="34" charset="0"/>
              </a:rPr>
              <a:t>Bandura's Bobo doll experiment</a:t>
            </a:r>
          </a:p>
          <a:p>
            <a:pPr lvl="1">
              <a:defRPr/>
            </a:pPr>
            <a:r>
              <a:rPr lang="en-US" altLang="en-US" sz="2400" dirty="0">
                <a:latin typeface="Verdana" panose="020B0604030504040204" pitchFamily="34" charset="0"/>
              </a:rPr>
              <a:t>Aggressive behavior is a reflection of aggression learned from role models</a:t>
            </a:r>
          </a:p>
          <a:p>
            <a:pPr lvl="1">
              <a:defRPr/>
            </a:pPr>
            <a:r>
              <a:rPr lang="en-US" altLang="en-US" sz="2400" dirty="0">
                <a:latin typeface="Verdana" panose="020B0604030504040204" pitchFamily="34" charset="0"/>
              </a:rPr>
              <a:t>Three types of models</a:t>
            </a:r>
          </a:p>
          <a:p>
            <a:pPr marL="1371600" lvl="2" indent="-514350">
              <a:buFont typeface="Arial" panose="020B0604020202020204" pitchFamily="34" charset="0"/>
              <a:buAutoNum type="arabicPeriod"/>
              <a:defRPr/>
            </a:pPr>
            <a:r>
              <a:rPr lang="en-US" altLang="en-US" sz="2400" dirty="0">
                <a:latin typeface="Verdana" panose="020B0604030504040204" pitchFamily="34" charset="0"/>
              </a:rPr>
              <a:t>Family members (parents strongest factor)</a:t>
            </a:r>
          </a:p>
          <a:p>
            <a:pPr marL="1371600" lvl="2" indent="-514350">
              <a:buFont typeface="Arial" panose="020B0604020202020204" pitchFamily="34" charset="0"/>
              <a:buAutoNum type="arabicPeriod"/>
              <a:defRPr/>
            </a:pPr>
            <a:r>
              <a:rPr lang="en-US" altLang="en-US" sz="2400" dirty="0">
                <a:latin typeface="Verdana" panose="020B0604030504040204" pitchFamily="34" charset="0"/>
              </a:rPr>
              <a:t>One's subculture (gangs etc.  Stronger factor than family for adolescents)</a:t>
            </a:r>
          </a:p>
        </p:txBody>
      </p:sp>
    </p:spTree>
  </p:cSld>
  <p:clrMapOvr>
    <a:masterClrMapping/>
  </p:clrMapOvr>
  <p:transition advTm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030C475-6495-F1E6-57E7-155C17EF7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Social Learning Factors in Aggression and Violence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79CE914A-7056-0647-A379-978FBD5DFF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altLang="en-US" sz="2600" dirty="0">
                <a:latin typeface="Verdana" panose="020B0604030504040204" pitchFamily="34" charset="0"/>
              </a:rPr>
              <a:t>3.  Symbolic Figures in Mass Media</a:t>
            </a:r>
          </a:p>
          <a:p>
            <a:pPr lvl="2">
              <a:defRPr/>
            </a:pPr>
            <a:r>
              <a:rPr lang="en-US" altLang="en-US" dirty="0">
                <a:latin typeface="Verdana" panose="020B0604030504040204" pitchFamily="34" charset="0"/>
              </a:rPr>
              <a:t>Video Games</a:t>
            </a:r>
          </a:p>
          <a:p>
            <a:pPr lvl="3">
              <a:defRPr/>
            </a:pPr>
            <a:r>
              <a:rPr lang="en-US" altLang="en-US" dirty="0">
                <a:latin typeface="Verdana" panose="020B0604030504040204" pitchFamily="34" charset="0"/>
              </a:rPr>
              <a:t>Does anyone really “die” in a video game?</a:t>
            </a:r>
          </a:p>
          <a:p>
            <a:pPr lvl="4">
              <a:buFont typeface="Times" panose="02020603050405020304" pitchFamily="18" charset="0"/>
              <a:buChar char="•"/>
              <a:defRPr/>
            </a:pPr>
            <a:r>
              <a:rPr lang="en-US" altLang="en-US" sz="2400" dirty="0">
                <a:latin typeface="Verdana" panose="020B0604030504040204" pitchFamily="34" charset="0"/>
              </a:rPr>
              <a:t>Just hit the reset button</a:t>
            </a:r>
          </a:p>
          <a:p>
            <a:pPr lvl="2">
              <a:defRPr/>
            </a:pPr>
            <a:r>
              <a:rPr lang="en-US" altLang="en-US" dirty="0">
                <a:latin typeface="Verdana" panose="020B0604030504040204" pitchFamily="34" charset="0"/>
              </a:rPr>
              <a:t>Movie Heroes</a:t>
            </a:r>
          </a:p>
          <a:p>
            <a:pPr lvl="2">
              <a:defRPr/>
            </a:pPr>
            <a:r>
              <a:rPr lang="en-US" altLang="en-US" dirty="0">
                <a:latin typeface="Verdana" panose="020B0604030504040204" pitchFamily="34" charset="0"/>
              </a:rPr>
              <a:t>Movies</a:t>
            </a:r>
          </a:p>
          <a:p>
            <a:pPr lvl="2">
              <a:defRPr/>
            </a:pPr>
            <a:r>
              <a:rPr lang="en-US" altLang="en-US" dirty="0">
                <a:latin typeface="Verdana" panose="020B0604030504040204" pitchFamily="34" charset="0"/>
              </a:rPr>
              <a:t>Violent X rated videos on the internet</a:t>
            </a:r>
          </a:p>
          <a:p>
            <a:pPr lvl="2">
              <a:defRPr/>
            </a:pPr>
            <a:endParaRPr lang="en-US" altLang="en-US" dirty="0">
              <a:latin typeface="Verdana" panose="020B0604030504040204" pitchFamily="34" charset="0"/>
            </a:endParaRPr>
          </a:p>
          <a:p>
            <a:pPr marL="857250" lvl="2" indent="0">
              <a:buFont typeface="Wingdings" pitchFamily="2" charset="2"/>
              <a:buNone/>
              <a:defRPr/>
            </a:pPr>
            <a:r>
              <a:rPr lang="en-US" altLang="en-US" sz="1800" dirty="0">
                <a:latin typeface="Verdana" panose="020B0604030504040204" pitchFamily="34" charset="0"/>
              </a:rPr>
              <a:t>(more on this upcoming)</a:t>
            </a:r>
          </a:p>
          <a:p>
            <a:pPr lvl="1">
              <a:defRPr/>
            </a:pPr>
            <a:endParaRPr lang="en-US" altLang="en-US" sz="22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8B8199A-1161-DA5C-1195-CFAAB20E0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Chapter Objectives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F61EC632-53D8-3C31-3998-88783B788E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Explore the various ways of defining and identifying aggressive behavior.</a:t>
            </a:r>
          </a:p>
          <a:p>
            <a:r>
              <a:rPr lang="en-US" altLang="en-US">
                <a:latin typeface="Verdana" panose="020B0604030504040204" pitchFamily="34" charset="0"/>
              </a:rPr>
              <a:t>Review the major theories on the development of aggression and violence.</a:t>
            </a:r>
          </a:p>
          <a:p>
            <a:r>
              <a:rPr lang="en-US" altLang="en-US">
                <a:latin typeface="Verdana" panose="020B0604030504040204" pitchFamily="34" charset="0"/>
              </a:rPr>
              <a:t>Emphasize the importance of cognitive processes in aggressive behavior.</a:t>
            </a:r>
          </a:p>
        </p:txBody>
      </p:sp>
    </p:spTree>
  </p:cSld>
  <p:clrMapOvr>
    <a:masterClrMapping/>
  </p:clrMapOvr>
  <p:transition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7D294B5-AC31-A5E6-C7D2-01D9F3505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Social Learning Factors in Aggression and Violence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D5883FEA-F5A9-C83F-697E-0D2A0F76D8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Observation modeling (Bobo)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Individuals differ widely in their ability to learn from observation.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The motivation to rehearse what has been observed (value of role model)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What happens to the observed model</a:t>
            </a:r>
          </a:p>
          <a:p>
            <a:pPr lvl="3"/>
            <a:r>
              <a:rPr lang="en-US" altLang="en-US">
                <a:latin typeface="Verdana" panose="020B0604030504040204" pitchFamily="34" charset="0"/>
              </a:rPr>
              <a:t>Are they rewarded or punished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Periodic reinforcement is essential to maintain behavior.</a:t>
            </a:r>
          </a:p>
        </p:txBody>
      </p:sp>
    </p:spTree>
  </p:cSld>
  <p:clrMapOvr>
    <a:masterClrMapping/>
  </p:clrMapOvr>
  <p:transition advTm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AA4289B-6DFC-C262-7473-BFA068596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</a:rPr>
              <a:t>Cognitive Models of Aggression </a:t>
            </a:r>
            <a:r>
              <a:rPr lang="en-US" altLang="en-US" sz="800" dirty="0">
                <a:latin typeface="Verdana" panose="020B0604030504040204" pitchFamily="34" charset="0"/>
              </a:rPr>
              <a:t>(2:08)</a:t>
            </a:r>
          </a:p>
        </p:txBody>
      </p:sp>
      <p:pic>
        <p:nvPicPr>
          <p:cNvPr id="2" name="Online Media 1" descr="Attribution Bias">
            <a:hlinkClick r:id="" action="ppaction://media"/>
            <a:extLst>
              <a:ext uri="{FF2B5EF4-FFF2-40B4-BE49-F238E27FC236}">
                <a16:creationId xmlns:a16="http://schemas.microsoft.com/office/drawing/2014/main" id="{EB13BEE9-A187-7A4B-E45F-C172E8AC9A0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EAA4289B-6DFC-C262-7473-BFA068596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Cognitive Models of Aggression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C742E97C-BD8C-2A5F-60E9-385196B216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Hostile </a:t>
            </a:r>
            <a:r>
              <a:rPr lang="en-US" altLang="en-US" u="sng">
                <a:latin typeface="Verdana" panose="020B0604030504040204" pitchFamily="34" charset="0"/>
              </a:rPr>
              <a:t>attribution</a:t>
            </a:r>
            <a:r>
              <a:rPr lang="en-US" altLang="en-US">
                <a:latin typeface="Verdana" panose="020B0604030504040204" pitchFamily="34" charset="0"/>
              </a:rPr>
              <a:t> model</a:t>
            </a:r>
          </a:p>
          <a:p>
            <a:pPr lvl="1"/>
            <a:r>
              <a:rPr lang="en-US" altLang="en-US" sz="2400">
                <a:latin typeface="Verdana" panose="020B0604030504040204" pitchFamily="34" charset="0"/>
              </a:rPr>
              <a:t>Youth and adults prone toward violence are more likely to interpret ambiguous actions as hostile and threatening than are their less aggressive counterparts.</a:t>
            </a:r>
          </a:p>
          <a:p>
            <a:pPr lvl="1"/>
            <a:r>
              <a:rPr lang="en-US" altLang="en-US" sz="2400">
                <a:latin typeface="Verdana" panose="020B0604030504040204" pitchFamily="34" charset="0"/>
              </a:rPr>
              <a:t>Attribution error is always external, toward others, not toward self </a:t>
            </a:r>
          </a:p>
          <a:p>
            <a:pPr lvl="1"/>
            <a:r>
              <a:rPr lang="en-US" altLang="en-US" sz="2400">
                <a:latin typeface="Verdana" panose="020B0604030504040204" pitchFamily="34" charset="0"/>
              </a:rPr>
              <a:t>Develops during preschool years.</a:t>
            </a:r>
          </a:p>
          <a:p>
            <a:pPr lvl="2"/>
            <a:r>
              <a:rPr lang="en-US" altLang="en-US" sz="2400">
                <a:latin typeface="Verdana" panose="020B0604030504040204" pitchFamily="34" charset="0"/>
              </a:rPr>
              <a:t>Peer rejection</a:t>
            </a:r>
          </a:p>
          <a:p>
            <a:pPr lvl="2"/>
            <a:r>
              <a:rPr lang="en-US" altLang="en-US" sz="2400">
                <a:latin typeface="Verdana" panose="020B0604030504040204" pitchFamily="34" charset="0"/>
              </a:rPr>
              <a:t>Abuse and maltreatment</a:t>
            </a:r>
          </a:p>
          <a:p>
            <a:pPr lvl="1"/>
            <a:r>
              <a:rPr lang="en-US" altLang="en-US" sz="2400">
                <a:latin typeface="Verdana" panose="020B0604030504040204" pitchFamily="34" charset="0"/>
              </a:rPr>
              <a:t>Attribution error common in domestic violence</a:t>
            </a:r>
          </a:p>
        </p:txBody>
      </p:sp>
    </p:spTree>
    <p:extLst>
      <p:ext uri="{BB962C8B-B14F-4D97-AF65-F5344CB8AC3E}">
        <p14:creationId xmlns:p14="http://schemas.microsoft.com/office/powerpoint/2010/main" val="2498784778"/>
      </p:ext>
    </p:extLst>
  </p:cSld>
  <p:clrMapOvr>
    <a:masterClrMapping/>
  </p:clrMapOvr>
  <p:transition advTm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D1E2D82-1007-6D12-1DCB-FBB49B37F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Cognitive Models of Aggression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CF1A096D-DE35-3EB4-E7B3-B9351EA425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Aggressive behavior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Aggressive behavior often receives immediate reinforcement for the aggressor, good or bad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Becomes persistent strategy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Diminished intellectual competence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Poor social skills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Aggression is the easiest response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Not much cognitive load imposed</a:t>
            </a:r>
          </a:p>
        </p:txBody>
      </p:sp>
    </p:spTree>
  </p:cSld>
  <p:clrMapOvr>
    <a:masterClrMapping/>
  </p:clrMapOvr>
  <p:transition advTm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CF4002DE-D5F0-32E6-7A61-1B1F624AC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Cognitive Models of Aggression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DACD818A-F6FF-78E5-2FC8-3BFE9DEE99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The general aggression model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Aggression and violence depends on:</a:t>
            </a:r>
          </a:p>
          <a:p>
            <a:pPr marL="1371600" lvl="2" indent="-514350">
              <a:buFont typeface="Arial" panose="020B0604020202020204" pitchFamily="34" charset="0"/>
              <a:buAutoNum type="arabicPeriod"/>
            </a:pPr>
            <a:r>
              <a:rPr lang="en-US" altLang="en-US">
                <a:latin typeface="Verdana" panose="020B0604030504040204" pitchFamily="34" charset="0"/>
              </a:rPr>
              <a:t>How an individual perceives and interprets the social environment </a:t>
            </a:r>
          </a:p>
          <a:p>
            <a:pPr marL="1371600" lvl="2" indent="-514350">
              <a:buFont typeface="Arial" panose="020B0604020202020204" pitchFamily="34" charset="0"/>
              <a:buAutoNum type="arabicPeriod"/>
            </a:pPr>
            <a:r>
              <a:rPr lang="en-US" altLang="en-US">
                <a:latin typeface="Verdana" panose="020B0604030504040204" pitchFamily="34" charset="0"/>
              </a:rPr>
              <a:t>Expectations about the likelihood of various outcomes </a:t>
            </a:r>
          </a:p>
        </p:txBody>
      </p:sp>
    </p:spTree>
  </p:cSld>
  <p:clrMapOvr>
    <a:masterClrMapping/>
  </p:clrMapOvr>
  <p:transition advTm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521BB235-EFC5-3823-D1D5-831D9239E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Cognitive Models of Aggression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4BE150C-657A-1937-B38E-A92D774E7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anose="02020603050405020304" pitchFamily="18" charset="0"/>
              <a:buChar char="•"/>
              <a:defRPr/>
            </a:pPr>
            <a:r>
              <a:rPr lang="en-US" altLang="en-US" dirty="0">
                <a:latin typeface="Verdana" panose="020B0604030504040204" pitchFamily="34" charset="0"/>
              </a:rPr>
              <a:t>The general aggression model</a:t>
            </a:r>
          </a:p>
          <a:p>
            <a:pPr lvl="1">
              <a:defRPr/>
            </a:pPr>
            <a:r>
              <a:rPr lang="en-US" altLang="en-US" dirty="0">
                <a:latin typeface="Verdana" panose="020B0604030504040204" pitchFamily="34" charset="0"/>
              </a:rPr>
              <a:t>Aggression and violence depends on:</a:t>
            </a:r>
          </a:p>
          <a:p>
            <a:pPr marL="1371600" lvl="2" indent="-514350">
              <a:buFont typeface="Arial" panose="020B0604020202020204" pitchFamily="34" charset="0"/>
              <a:buAutoNum type="arabicPeriod" startAt="3"/>
              <a:defRPr/>
            </a:pPr>
            <a:r>
              <a:rPr lang="en-US" altLang="en-US" dirty="0">
                <a:latin typeface="Verdana" panose="020B0604030504040204" pitchFamily="34" charset="0"/>
              </a:rPr>
              <a:t>Knowledge and beliefs about how people important to them usually respond in similar situations</a:t>
            </a:r>
          </a:p>
          <a:p>
            <a:pPr marL="1371600" lvl="2" indent="-514350">
              <a:buFont typeface="Arial" panose="020B0604020202020204" pitchFamily="34" charset="0"/>
              <a:buAutoNum type="arabicPeriod" startAt="3"/>
              <a:defRPr/>
            </a:pPr>
            <a:r>
              <a:rPr lang="en-US" altLang="en-US" dirty="0">
                <a:latin typeface="Verdana" panose="020B0604030504040204" pitchFamily="34" charset="0"/>
              </a:rPr>
              <a:t>The cognitive and other “tools” the person has </a:t>
            </a:r>
          </a:p>
          <a:p>
            <a:pPr lvl="3">
              <a:defRPr/>
            </a:pPr>
            <a:r>
              <a:rPr lang="en-US" altLang="en-US" dirty="0">
                <a:latin typeface="Verdana" panose="020B0604030504040204" pitchFamily="34" charset="0"/>
              </a:rPr>
              <a:t>Is a knee jerk violent response all they have?  No other “good” social skills?</a:t>
            </a:r>
          </a:p>
          <a:p>
            <a:pPr marL="514350" lvl="1" indent="0">
              <a:buFontTx/>
              <a:buNone/>
              <a:defRPr/>
            </a:pPr>
            <a:r>
              <a:rPr lang="en-US" altLang="en-US" dirty="0">
                <a:latin typeface="Verdana" panose="020B0604030504040204" pitchFamily="34" charset="0"/>
              </a:rPr>
              <a:t>	</a:t>
            </a:r>
          </a:p>
        </p:txBody>
      </p:sp>
    </p:spTree>
  </p:cSld>
  <p:clrMapOvr>
    <a:masterClrMapping/>
  </p:clrMapOvr>
  <p:transition advTm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D31EF1F6-6702-EA48-B704-B7D37C05A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Cognitive Models of Aggression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41C5CA86-039D-677C-2738-05458F3E3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1" indent="0">
              <a:buFontTx/>
              <a:buNone/>
              <a:defRPr/>
            </a:pPr>
            <a:r>
              <a:rPr lang="en-US" altLang="en-US" dirty="0">
                <a:latin typeface="Verdana" panose="020B0604030504040204" pitchFamily="34" charset="0"/>
              </a:rPr>
              <a:t>5.  </a:t>
            </a:r>
            <a:r>
              <a:rPr lang="en-US" altLang="en-US" sz="2400" dirty="0">
                <a:latin typeface="Verdana" panose="020B0604030504040204" pitchFamily="34" charset="0"/>
              </a:rPr>
              <a:t>Other external influencers</a:t>
            </a:r>
          </a:p>
          <a:p>
            <a:pPr marL="457200">
              <a:buFont typeface="Times" panose="02020603050405020304" pitchFamily="18" charset="0"/>
              <a:buChar char="•"/>
              <a:defRPr/>
            </a:pPr>
            <a:r>
              <a:rPr lang="en-US" altLang="en-US" sz="2600" dirty="0">
                <a:latin typeface="Verdana" panose="020B0604030504040204" pitchFamily="34" charset="0"/>
              </a:rPr>
              <a:t>	Who else is present that might		          	influence the response?</a:t>
            </a:r>
          </a:p>
          <a:p>
            <a:pPr marL="514350" lvl="1" indent="0">
              <a:buFontTx/>
              <a:buNone/>
              <a:defRPr/>
            </a:pPr>
            <a:r>
              <a:rPr lang="en-US" altLang="en-US" sz="2400" dirty="0">
                <a:latin typeface="Verdana" panose="020B0604030504040204" pitchFamily="34" charset="0"/>
              </a:rPr>
              <a:t>	-Deviant peers</a:t>
            </a:r>
          </a:p>
          <a:p>
            <a:pPr marL="514350" lvl="1" indent="0">
              <a:buFontTx/>
              <a:buNone/>
              <a:defRPr/>
            </a:pPr>
            <a:r>
              <a:rPr lang="en-US" altLang="en-US" sz="2400" dirty="0">
                <a:latin typeface="Verdana" panose="020B0604030504040204" pitchFamily="34" charset="0"/>
              </a:rPr>
              <a:t>	-Others around that expect a violent reaction.  		Is the person the bully	and the rest of 		the class is watching so reputations are 		at stake</a:t>
            </a:r>
          </a:p>
          <a:p>
            <a:pPr marL="114300" indent="0">
              <a:buFont typeface="Times" panose="02020603050405020304" pitchFamily="18" charset="0"/>
              <a:buNone/>
              <a:defRPr/>
            </a:pPr>
            <a:r>
              <a:rPr lang="en-US" altLang="en-US" sz="2600" dirty="0">
                <a:latin typeface="Verdana" panose="020B0604030504040204" pitchFamily="34" charset="0"/>
              </a:rPr>
              <a:t>Are factors present that impair cognition: Drugs and Alcohol</a:t>
            </a:r>
          </a:p>
          <a:p>
            <a:pPr lvl="3">
              <a:defRPr/>
            </a:pPr>
            <a:endParaRPr lang="en-US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682E2D2D-A8D1-7B1D-333B-57F61410A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Overt and Covert Acts of Aggression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EE22A71F-0727-464E-6DC1-2547F4451D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latin typeface="Verdana" panose="020B0604030504040204" pitchFamily="34" charset="0"/>
              </a:rPr>
              <a:t>Gender differences in aggression</a:t>
            </a:r>
          </a:p>
          <a:p>
            <a:pPr lvl="1"/>
            <a:r>
              <a:rPr lang="en-US" altLang="en-US" sz="2100">
                <a:latin typeface="Verdana" panose="020B0604030504040204" pitchFamily="34" charset="0"/>
              </a:rPr>
              <a:t>Differences due to cultural and socialization processes</a:t>
            </a:r>
          </a:p>
          <a:p>
            <a:pPr lvl="1"/>
            <a:r>
              <a:rPr lang="en-US" altLang="en-US" sz="2100">
                <a:latin typeface="Verdana" panose="020B0604030504040204" pitchFamily="34" charset="0"/>
              </a:rPr>
              <a:t>Gender differences in aggressive behavior emerge in preschool years.</a:t>
            </a:r>
          </a:p>
          <a:p>
            <a:pPr lvl="2"/>
            <a:r>
              <a:rPr lang="en-US" altLang="en-US" sz="2100">
                <a:latin typeface="Verdana" panose="020B0604030504040204" pitchFamily="34" charset="0"/>
              </a:rPr>
              <a:t>Girls engage in relationship and interpersonal forms of aggression.</a:t>
            </a:r>
          </a:p>
          <a:p>
            <a:pPr lvl="3"/>
            <a:r>
              <a:rPr lang="en-US" altLang="en-US" sz="2100">
                <a:latin typeface="Verdana" panose="020B0604030504040204" pitchFamily="34" charset="0"/>
              </a:rPr>
              <a:t>Play with dolls</a:t>
            </a:r>
          </a:p>
          <a:p>
            <a:pPr lvl="2"/>
            <a:r>
              <a:rPr lang="en-US" altLang="en-US" sz="2100">
                <a:latin typeface="Verdana" panose="020B0604030504040204" pitchFamily="34" charset="0"/>
              </a:rPr>
              <a:t>Boys engage in physical aggression.</a:t>
            </a:r>
          </a:p>
          <a:p>
            <a:pPr lvl="3"/>
            <a:r>
              <a:rPr lang="en-US" altLang="en-US" sz="2100">
                <a:latin typeface="Verdana" panose="020B0604030504040204" pitchFamily="34" charset="0"/>
              </a:rPr>
              <a:t>Play violent video games</a:t>
            </a:r>
          </a:p>
          <a:p>
            <a:pPr lvl="3"/>
            <a:r>
              <a:rPr lang="en-US" altLang="en-US" sz="2100">
                <a:latin typeface="Verdana" panose="020B0604030504040204" pitchFamily="34" charset="0"/>
              </a:rPr>
              <a:t>Contact sports</a:t>
            </a:r>
          </a:p>
          <a:p>
            <a:pPr lvl="2"/>
            <a:r>
              <a:rPr lang="en-US" altLang="en-US" sz="2100">
                <a:latin typeface="Verdana" panose="020B0604030504040204" pitchFamily="34" charset="0"/>
              </a:rPr>
              <a:t>Parents and significant others in the child’s life treat each gender differently with respect to acceptable aggressive behaviors</a:t>
            </a:r>
          </a:p>
        </p:txBody>
      </p:sp>
    </p:spTree>
  </p:cSld>
  <p:clrMapOvr>
    <a:masterClrMapping/>
  </p:clrMapOvr>
  <p:transition advTm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B1D9B567-A750-FA27-6AC6-56FCDF663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</a:rPr>
              <a:t>Caregiver Expectations By Gender </a:t>
            </a:r>
            <a:r>
              <a:rPr lang="en-US" altLang="en-US" sz="800" dirty="0">
                <a:latin typeface="Verdana" panose="020B0604030504040204" pitchFamily="34" charset="0"/>
              </a:rPr>
              <a:t>(3:25)</a:t>
            </a:r>
          </a:p>
        </p:txBody>
      </p:sp>
      <p:pic>
        <p:nvPicPr>
          <p:cNvPr id="2" name="Online Media 1" title="Girl toys vs boy toys: The experiment - BBC Stories">
            <a:hlinkClick r:id="" action="ppaction://media"/>
            <a:extLst>
              <a:ext uri="{FF2B5EF4-FFF2-40B4-BE49-F238E27FC236}">
                <a16:creationId xmlns:a16="http://schemas.microsoft.com/office/drawing/2014/main" id="{F060BAA7-BD3D-1983-E7B4-A50A6BF287E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89BD62BF-19E5-0EDD-30F3-3B97DF98B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Effects of Media Violence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4621EC89-915F-CECF-B1AE-BC92BAD059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>
                <a:latin typeface="Verdana" panose="020B0604030504040204" pitchFamily="34" charset="0"/>
              </a:rPr>
              <a:t>The research community is sharply divided whether or not violent media and violent video games are linked with aggressive/violent behavior on the part of the user/viewer</a:t>
            </a:r>
          </a:p>
          <a:p>
            <a:r>
              <a:rPr lang="en-US" altLang="en-US" sz="2200">
                <a:latin typeface="Verdana" panose="020B0604030504040204" pitchFamily="34" charset="0"/>
              </a:rPr>
              <a:t>Video games have an interactive component, other forms of media do not. 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This has been shown to enhance learning in general because it is interactive </a:t>
            </a:r>
            <a:r>
              <a:rPr lang="en-US" altLang="en-US" sz="2200" b="1" u="sng">
                <a:latin typeface="Verdana" panose="020B0604030504040204" pitchFamily="34" charset="0"/>
              </a:rPr>
              <a:t>but</a:t>
            </a:r>
            <a:r>
              <a:rPr lang="en-US" altLang="en-US" sz="2200">
                <a:latin typeface="Verdana" panose="020B0604030504040204" pitchFamily="34" charset="0"/>
              </a:rPr>
              <a:t> whether or not this is related to user violence outside of the game is not well understood</a:t>
            </a:r>
          </a:p>
          <a:p>
            <a:r>
              <a:rPr lang="en-US" altLang="en-US" sz="2200">
                <a:latin typeface="Verdana" panose="020B0604030504040204" pitchFamily="34" charset="0"/>
              </a:rPr>
              <a:t>MAY have a significant effect on those persons ALREADY predisposed toward violent behavior</a:t>
            </a:r>
          </a:p>
          <a:p>
            <a:pPr lvl="1"/>
            <a:r>
              <a:rPr lang="en-US" altLang="en-US" sz="2200">
                <a:latin typeface="Verdana" panose="020B0604030504040204" pitchFamily="34" charset="0"/>
              </a:rPr>
              <a:t>But it is only one risk factor</a:t>
            </a:r>
          </a:p>
        </p:txBody>
      </p:sp>
    </p:spTree>
  </p:cSld>
  <p:clrMapOvr>
    <a:masterClrMapping/>
  </p:clrMapOvr>
  <p:transition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C28CB18-62B5-9CC3-04A1-801E0073E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Chapter Objectives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0E9EBF01-4C52-8F85-D232-0109BD0392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Explore the interactions of biology and cognitive processes in aggressive behavior and violence.</a:t>
            </a:r>
          </a:p>
          <a:p>
            <a:r>
              <a:rPr lang="en-US" altLang="en-US">
                <a:latin typeface="Verdana" panose="020B0604030504040204" pitchFamily="34" charset="0"/>
              </a:rPr>
              <a:t>Outline important key concepts in understanding aggression and violence, such as weapons effect, modeling, and hostile attribution bias.</a:t>
            </a:r>
          </a:p>
        </p:txBody>
      </p:sp>
    </p:spTree>
  </p:cSld>
  <p:clrMapOvr>
    <a:masterClrMapping/>
  </p:clrMapOvr>
  <p:transition advTm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260EA7CE-576D-8942-B3CC-BC1C5E78B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Effects of Media Violence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ADBBBBEF-247C-8D06-A502-292C6C4706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300">
                <a:latin typeface="Verdana" panose="020B0604030504040204" pitchFamily="34" charset="0"/>
              </a:rPr>
              <a:t>Is it likely that persons spending inordinate amounts of time playing video games do so because they are already social outcasts?</a:t>
            </a:r>
          </a:p>
          <a:p>
            <a:pPr lvl="1"/>
            <a:r>
              <a:rPr lang="en-US" altLang="en-US" sz="2300">
                <a:latin typeface="Verdana" panose="020B0604030504040204" pitchFamily="34" charset="0"/>
              </a:rPr>
              <a:t>If so, is it the social isolation and a lack of socially accepted peers on the part of extreme players driving the violence and not the video games</a:t>
            </a:r>
          </a:p>
          <a:p>
            <a:pPr lvl="1"/>
            <a:r>
              <a:rPr lang="en-US" altLang="en-US" sz="2300">
                <a:latin typeface="Verdana" panose="020B0604030504040204" pitchFamily="34" charset="0"/>
              </a:rPr>
              <a:t>Does the role assumed in the game make a difference:  Good guy vs bad guy?</a:t>
            </a:r>
          </a:p>
          <a:p>
            <a:r>
              <a:rPr lang="en-US" altLang="en-US" sz="2300">
                <a:latin typeface="Verdana" panose="020B0604030504040204" pitchFamily="34" charset="0"/>
              </a:rPr>
              <a:t>Or does the game become so addictive they spend all of their time alone playing the games and become social outcasts because of this?</a:t>
            </a:r>
          </a:p>
          <a:p>
            <a:r>
              <a:rPr lang="en-US" altLang="en-US" sz="2200">
                <a:latin typeface="Verdana" panose="020B0604030504040204" pitchFamily="34" charset="0"/>
              </a:rPr>
              <a:t>	</a:t>
            </a:r>
          </a:p>
        </p:txBody>
      </p:sp>
    </p:spTree>
  </p:cSld>
  <p:clrMapOvr>
    <a:masterClrMapping/>
  </p:clrMapOvr>
  <p:transition advTm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2880B4DF-4878-6537-AF77-5262EC672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Effects of Media Violence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70C5E61A-049A-D489-1280-ACA1B6E8F8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dirty="0">
                <a:latin typeface="Verdana" panose="020B0604030504040204" pitchFamily="34" charset="0"/>
              </a:rPr>
              <a:t>Watching violent movies and playing violent video games may not increase the tendency toward acting violently in persons not already predisposed toward acting that way</a:t>
            </a:r>
          </a:p>
          <a:p>
            <a:r>
              <a:rPr lang="en-US" altLang="en-US" sz="2200" dirty="0">
                <a:latin typeface="Verdana" panose="020B0604030504040204" pitchFamily="34" charset="0"/>
              </a:rPr>
              <a:t>Does it matter if the person always loses or always wins?</a:t>
            </a:r>
          </a:p>
          <a:p>
            <a:r>
              <a:rPr lang="en-US" altLang="en-US" sz="2200" dirty="0">
                <a:latin typeface="Verdana" panose="020B0604030504040204" pitchFamily="34" charset="0"/>
              </a:rPr>
              <a:t>Short-term and long-term effects may not be the same</a:t>
            </a:r>
          </a:p>
          <a:p>
            <a:r>
              <a:rPr lang="en-US" altLang="en-US" sz="2200" dirty="0">
                <a:latin typeface="Verdana" panose="020B0604030504040204" pitchFamily="34" charset="0"/>
              </a:rPr>
              <a:t>In general, most persons that watch violent movies and play violent video games are not any more aggressive or violent than persons not involved with either of these forms of entertainment</a:t>
            </a:r>
          </a:p>
          <a:p>
            <a:endParaRPr lang="en-US" altLang="en-US" sz="22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2C192CEA-0F40-1BD4-79DC-6585D526A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</a:rPr>
              <a:t>Effects of Media Violence </a:t>
            </a:r>
            <a:r>
              <a:rPr lang="en-US" altLang="en-US" sz="800" dirty="0">
                <a:latin typeface="Verdana" panose="020B0604030504040204" pitchFamily="34" charset="0"/>
              </a:rPr>
              <a:t>(5:40)</a:t>
            </a:r>
          </a:p>
        </p:txBody>
      </p:sp>
      <p:pic>
        <p:nvPicPr>
          <p:cNvPr id="2" name="Online Media 1" title="Are Violent Video Games Bad For You?">
            <a:hlinkClick r:id="" action="ppaction://media"/>
            <a:extLst>
              <a:ext uri="{FF2B5EF4-FFF2-40B4-BE49-F238E27FC236}">
                <a16:creationId xmlns:a16="http://schemas.microsoft.com/office/drawing/2014/main" id="{2AED8EA2-134C-F27E-2D30-ECD92BE1461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73CBED5E-1B4B-DBC5-537F-502349D1A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Effects of Media Violence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0F3ABCDD-0E12-34C1-8EB3-8FE66D0CEE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Verdana" panose="020B0604030504040204" pitchFamily="34" charset="0"/>
            </a:endParaRPr>
          </a:p>
          <a:p>
            <a:r>
              <a:rPr lang="en-US" altLang="en-US">
                <a:latin typeface="Verdana" panose="020B0604030504040204" pitchFamily="34" charset="0"/>
              </a:rPr>
              <a:t>Copycat effect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Contagion effect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Tendency to model or copy an activity portrayed in the media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School-shooter copycats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Copycat terrorists</a:t>
            </a:r>
          </a:p>
        </p:txBody>
      </p:sp>
    </p:spTree>
  </p:cSld>
  <p:clrMapOvr>
    <a:masterClrMapping/>
  </p:clrMapOvr>
  <p:transition advTm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5192ACF6-837B-FD4F-F72E-0165C1074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Additional Resources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A923BCC1-546C-D000-3754-D6C35F1500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</a:rPr>
              <a:t>Videos:</a:t>
            </a:r>
          </a:p>
          <a:p>
            <a:r>
              <a:rPr lang="en-US" altLang="en-US" sz="1600" dirty="0">
                <a:latin typeface="Verdana" panose="020B0604030504040204" pitchFamily="34" charset="0"/>
              </a:rPr>
              <a:t>Theories of Aggression in Social Psychology. (2021) Practical Psychology </a:t>
            </a:r>
            <a:r>
              <a:rPr lang="en-US" altLang="en-US" sz="1600" dirty="0">
                <a:latin typeface="Verdana" panose="020B0604030504040204" pitchFamily="34" charset="0"/>
                <a:hlinkClick r:id="rId2"/>
              </a:rPr>
              <a:t>https://www.youtube.com/watch?v=SNWW-pPmTsI</a:t>
            </a:r>
            <a:r>
              <a:rPr lang="en-US" altLang="en-US" sz="1600" dirty="0">
                <a:latin typeface="Verdana" panose="020B0604030504040204" pitchFamily="34" charset="0"/>
              </a:rPr>
              <a:t> </a:t>
            </a:r>
          </a:p>
          <a:p>
            <a:r>
              <a:rPr lang="en-US" altLang="en-US" sz="1600" dirty="0">
                <a:latin typeface="Verdana" panose="020B0604030504040204" pitchFamily="34" charset="0"/>
              </a:rPr>
              <a:t>Stanley Milgram: Human Aggression (2012) </a:t>
            </a:r>
            <a:r>
              <a:rPr lang="en-US" altLang="en-US" sz="1600" dirty="0">
                <a:latin typeface="Verdana" panose="020B0604030504040204" pitchFamily="34" charset="0"/>
                <a:hlinkClick r:id="rId3"/>
              </a:rPr>
              <a:t>https://www.youtube.com/watch?v=nHSonimgv68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r>
              <a:rPr lang="en-US" altLang="en-US" sz="1600" dirty="0">
                <a:latin typeface="Verdana" panose="020B0604030504040204" pitchFamily="34" charset="0"/>
              </a:rPr>
              <a:t>Albert Bandura's Bobo Doll experiment (2015) </a:t>
            </a:r>
            <a:r>
              <a:rPr lang="en-US" altLang="en-US" sz="1600" dirty="0" err="1">
                <a:latin typeface="Verdana" panose="020B0604030504040204" pitchFamily="34" charset="0"/>
              </a:rPr>
              <a:t>PsycHub</a:t>
            </a:r>
            <a:r>
              <a:rPr lang="en-US" altLang="en-US" sz="1600" dirty="0">
                <a:latin typeface="Verdana" panose="020B0604030504040204" pitchFamily="34" charset="0"/>
              </a:rPr>
              <a:t> </a:t>
            </a:r>
            <a:r>
              <a:rPr lang="en-US" altLang="en-US" sz="1600" dirty="0">
                <a:latin typeface="Verdana" panose="020B0604030504040204" pitchFamily="34" charset="0"/>
                <a:hlinkClick r:id="rId4"/>
              </a:rPr>
              <a:t>https://www.youtube.com/watch?v=dDA5nmiGD2w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r>
              <a:rPr lang="en-US" altLang="en-US" sz="1600" dirty="0">
                <a:latin typeface="Verdana" panose="020B0604030504040204" pitchFamily="34" charset="0"/>
              </a:rPr>
              <a:t>Attribution Bias. (2019) </a:t>
            </a:r>
            <a:r>
              <a:rPr lang="en-US" altLang="en-US" sz="1600" dirty="0" err="1">
                <a:latin typeface="Verdana" panose="020B0604030504040204" pitchFamily="34" charset="0"/>
              </a:rPr>
              <a:t>WildDigiCare</a:t>
            </a:r>
            <a:r>
              <a:rPr lang="en-US" altLang="en-US" sz="1600" dirty="0">
                <a:latin typeface="Verdana" panose="020B0604030504040204" pitchFamily="34" charset="0"/>
              </a:rPr>
              <a:t> </a:t>
            </a:r>
            <a:r>
              <a:rPr lang="en-US" altLang="en-US" sz="1600" dirty="0">
                <a:latin typeface="Verdana" panose="020B0604030504040204" pitchFamily="34" charset="0"/>
                <a:hlinkClick r:id="rId5"/>
              </a:rPr>
              <a:t>https://www.youtube.com/watch?v=f2TbR3_Imnc</a:t>
            </a:r>
            <a:r>
              <a:rPr lang="en-US" altLang="en-US" sz="1600" dirty="0">
                <a:latin typeface="Verdana" panose="020B0604030504040204" pitchFamily="34" charset="0"/>
              </a:rPr>
              <a:t> </a:t>
            </a:r>
          </a:p>
          <a:p>
            <a:r>
              <a:rPr lang="en-US" altLang="en-US" sz="1600" dirty="0">
                <a:latin typeface="Verdana" panose="020B0604030504040204" pitchFamily="34" charset="0"/>
              </a:rPr>
              <a:t>Girl Toys vs Boy Toys (2017) BBC </a:t>
            </a:r>
            <a:r>
              <a:rPr lang="en-US" altLang="en-US" sz="1600" dirty="0">
                <a:latin typeface="Verdana" panose="020B0604030504040204" pitchFamily="34" charset="0"/>
                <a:hlinkClick r:id="rId6"/>
              </a:rPr>
              <a:t>https://www.youtube.com/watch?v=nWu44AqF0iI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r>
              <a:rPr lang="en-US" altLang="en-US" sz="1600" dirty="0">
                <a:latin typeface="Verdana" panose="020B0604030504040204" pitchFamily="34" charset="0"/>
              </a:rPr>
              <a:t>Are Violent Video Games Bad for You?  (2017) </a:t>
            </a:r>
            <a:r>
              <a:rPr lang="en-US" altLang="en-US" sz="1600" dirty="0" err="1">
                <a:latin typeface="Verdana" panose="020B0604030504040204" pitchFamily="34" charset="0"/>
              </a:rPr>
              <a:t>PsyShow</a:t>
            </a:r>
            <a:r>
              <a:rPr lang="en-US" altLang="en-US" sz="1600" dirty="0">
                <a:latin typeface="Verdana" panose="020B0604030504040204" pitchFamily="34" charset="0"/>
              </a:rPr>
              <a:t> </a:t>
            </a:r>
            <a:r>
              <a:rPr lang="en-US" altLang="en-US" sz="1600" dirty="0" err="1">
                <a:latin typeface="Verdana" panose="020B0604030504040204" pitchFamily="34" charset="0"/>
              </a:rPr>
              <a:t>Psyc</a:t>
            </a:r>
            <a:r>
              <a:rPr lang="en-US" altLang="en-US" sz="1600" dirty="0">
                <a:latin typeface="Verdana" panose="020B0604030504040204" pitchFamily="34" charset="0"/>
              </a:rPr>
              <a:t>. </a:t>
            </a:r>
            <a:r>
              <a:rPr lang="en-US" altLang="en-US" sz="1600" dirty="0">
                <a:latin typeface="Verdana" panose="020B0604030504040204" pitchFamily="34" charset="0"/>
                <a:hlinkClick r:id="rId7"/>
              </a:rPr>
              <a:t>https://www.youtube.com/watch?v=qwv_wTUNwLs</a:t>
            </a:r>
            <a:endParaRPr lang="en-US" altLang="en-US" sz="1600" dirty="0">
              <a:latin typeface="Verdana" panose="020B0604030504040204" pitchFamily="34" charset="0"/>
            </a:endParaRPr>
          </a:p>
          <a:p>
            <a:endParaRPr lang="en-US" altLang="en-US" sz="1600" dirty="0">
              <a:latin typeface="Verdana" panose="020B0604030504040204" pitchFamily="34" charset="0"/>
            </a:endParaRPr>
          </a:p>
          <a:p>
            <a:endParaRPr lang="en-US" altLang="en-US" sz="1600" dirty="0">
              <a:latin typeface="Verdana" panose="020B0604030504040204" pitchFamily="34" charset="0"/>
            </a:endParaRPr>
          </a:p>
          <a:p>
            <a:endParaRPr lang="en-US" altLang="en-US" sz="16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8C32E286-5E43-91E1-563F-3A69F4507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Chapter Objectives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85DEF48-85C6-8C78-B19A-1CABFFF763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Introduce the General Aggression Model and I</a:t>
            </a:r>
            <a:r>
              <a:rPr lang="en-US" altLang="en-US" baseline="30000">
                <a:latin typeface="Verdana" panose="020B0604030504040204" pitchFamily="34" charset="0"/>
              </a:rPr>
              <a:t>3</a:t>
            </a:r>
            <a:r>
              <a:rPr lang="en-US" altLang="en-US">
                <a:latin typeface="Verdana" panose="020B0604030504040204" pitchFamily="34" charset="0"/>
              </a:rPr>
              <a:t> Theory.</a:t>
            </a:r>
          </a:p>
          <a:p>
            <a:r>
              <a:rPr lang="en-US" altLang="en-US">
                <a:latin typeface="Verdana" panose="020B0604030504040204" pitchFamily="34" charset="0"/>
              </a:rPr>
              <a:t>Review the effects of digital, electronic, and other media on aggression and violence.</a:t>
            </a:r>
          </a:p>
          <a:p>
            <a:r>
              <a:rPr lang="en-US" altLang="en-US">
                <a:latin typeface="Verdana" panose="020B0604030504040204" pitchFamily="34" charset="0"/>
              </a:rPr>
              <a:t>Examine the current research on copycat (contagion effect) crime.</a:t>
            </a:r>
          </a:p>
        </p:txBody>
      </p:sp>
    </p:spTree>
  </p:cSld>
  <p:clrMapOvr>
    <a:masterClrMapping/>
  </p:clrMapOvr>
  <p:transition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4447039-E9A4-7176-F430-9221D0DB8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Defining Aggression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FA5BCE1D-A9A0-FE0C-2DC7-1BCCA6F61E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Verdana" panose="020B0604030504040204" pitchFamily="34" charset="0"/>
              </a:rPr>
              <a:t>Social definition</a:t>
            </a:r>
          </a:p>
          <a:p>
            <a:pPr lvl="1"/>
            <a:r>
              <a:rPr lang="en-US" altLang="en-US" sz="2400" dirty="0">
                <a:latin typeface="Verdana" panose="020B0604030504040204" pitchFamily="34" charset="0"/>
              </a:rPr>
              <a:t>The intent and attempt to harm another individual, physically or socially, or, in some cases, to destroy an object</a:t>
            </a:r>
          </a:p>
          <a:p>
            <a:pPr lvl="2"/>
            <a:r>
              <a:rPr lang="en-US" altLang="en-US" sz="2400" dirty="0">
                <a:latin typeface="Verdana" panose="020B0604030504040204" pitchFamily="34" charset="0"/>
              </a:rPr>
              <a:t>Passive-aggressive behaviors</a:t>
            </a:r>
          </a:p>
          <a:p>
            <a:pPr lvl="3"/>
            <a:r>
              <a:rPr lang="en-US" altLang="en-US" dirty="0">
                <a:latin typeface="Verdana" panose="020B0604030504040204" pitchFamily="34" charset="0"/>
              </a:rPr>
              <a:t>Still aggression</a:t>
            </a:r>
          </a:p>
          <a:p>
            <a:pPr lvl="1"/>
            <a:r>
              <a:rPr lang="en-US" altLang="en-US" sz="2400" dirty="0">
                <a:latin typeface="Verdana" panose="020B0604030504040204" pitchFamily="34" charset="0"/>
              </a:rPr>
              <a:t>Not all aggressive behavior is socially negative</a:t>
            </a:r>
          </a:p>
          <a:p>
            <a:pPr lvl="2"/>
            <a:r>
              <a:rPr lang="en-US" altLang="en-US" sz="2400" dirty="0">
                <a:latin typeface="Verdana" panose="020B0604030504040204" pitchFamily="34" charset="0"/>
              </a:rPr>
              <a:t>Sports</a:t>
            </a:r>
          </a:p>
          <a:p>
            <a:pPr lvl="2"/>
            <a:r>
              <a:rPr lang="en-US" altLang="en-US" sz="2400" dirty="0">
                <a:latin typeface="Verdana" panose="020B0604030504040204" pitchFamily="34" charset="0"/>
              </a:rPr>
              <a:t>Some aspects of law enforcement</a:t>
            </a:r>
          </a:p>
          <a:p>
            <a:pPr lvl="2"/>
            <a:r>
              <a:rPr lang="en-US" altLang="en-US" sz="2400" dirty="0">
                <a:latin typeface="Verdana" panose="020B0604030504040204" pitchFamily="34" charset="0"/>
              </a:rPr>
              <a:t>Varies by culture</a:t>
            </a:r>
          </a:p>
          <a:p>
            <a:pPr lvl="3"/>
            <a:r>
              <a:rPr lang="en-US" altLang="en-US" sz="2200" dirty="0">
                <a:latin typeface="Verdana" panose="020B0604030504040204" pitchFamily="34" charset="0"/>
              </a:rPr>
              <a:t>Also by gender within a culture</a:t>
            </a:r>
          </a:p>
        </p:txBody>
      </p:sp>
    </p:spTree>
  </p:cSld>
  <p:clrMapOvr>
    <a:masterClrMapping/>
  </p:clrMapOvr>
  <p:transition advTm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CDF21C3-9714-A0CB-14CA-29E13016A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Defining Aggression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B36996E1-3715-3BC7-F243-C219AA6FAD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>
                <a:latin typeface="Verdana" panose="020B0604030504040204" pitchFamily="34" charset="0"/>
              </a:rPr>
              <a:t>Some criminal aggressive acts do not involve violence</a:t>
            </a:r>
          </a:p>
          <a:p>
            <a:pPr lvl="1"/>
            <a:r>
              <a:rPr lang="en-US" altLang="en-US" sz="2000">
                <a:latin typeface="Verdana" panose="020B0604030504040204" pitchFamily="34" charset="0"/>
              </a:rPr>
              <a:t>Stalking</a:t>
            </a:r>
          </a:p>
          <a:p>
            <a:pPr lvl="1"/>
            <a:r>
              <a:rPr lang="en-US" altLang="en-US" sz="2000">
                <a:latin typeface="Verdana" panose="020B0604030504040204" pitchFamily="34" charset="0"/>
              </a:rPr>
              <a:t>Threats</a:t>
            </a:r>
          </a:p>
          <a:p>
            <a:r>
              <a:rPr lang="en-US" altLang="en-US" sz="2200">
                <a:latin typeface="Verdana" panose="020B0604030504040204" pitchFamily="34" charset="0"/>
              </a:rPr>
              <a:t>Some aggressive acts that are socially unacceptable are still not criminal acts</a:t>
            </a:r>
          </a:p>
          <a:p>
            <a:pPr lvl="1"/>
            <a:r>
              <a:rPr lang="en-US" altLang="en-US" sz="2000">
                <a:latin typeface="Verdana" panose="020B0604030504040204" pitchFamily="34" charset="0"/>
              </a:rPr>
              <a:t>Predatory business practices</a:t>
            </a:r>
          </a:p>
          <a:p>
            <a:pPr lvl="2"/>
            <a:r>
              <a:rPr lang="en-US" altLang="en-US" sz="1800">
                <a:latin typeface="Verdana" panose="020B0604030504040204" pitchFamily="34" charset="0"/>
              </a:rPr>
              <a:t>May intend to try to destroy competitor through legal, though often unethical, methods</a:t>
            </a:r>
          </a:p>
          <a:p>
            <a:pPr lvl="1"/>
            <a:r>
              <a:rPr lang="en-US" altLang="en-US" sz="2000">
                <a:latin typeface="Verdana" panose="020B0604030504040204" pitchFamily="34" charset="0"/>
              </a:rPr>
              <a:t>Malicious internet posts</a:t>
            </a:r>
          </a:p>
          <a:p>
            <a:pPr lvl="1"/>
            <a:r>
              <a:rPr lang="en-US" altLang="en-US" sz="2000">
                <a:latin typeface="Verdana" panose="020B0604030504040204" pitchFamily="34" charset="0"/>
              </a:rPr>
              <a:t>Kids bad behavior on playgrounds</a:t>
            </a:r>
          </a:p>
          <a:p>
            <a:pPr lvl="2"/>
            <a:r>
              <a:rPr lang="en-US" altLang="en-US" sz="1800">
                <a:latin typeface="Verdana" panose="020B0604030504040204" pitchFamily="34" charset="0"/>
              </a:rPr>
              <a:t>Exclusion</a:t>
            </a:r>
          </a:p>
          <a:p>
            <a:pPr lvl="2"/>
            <a:r>
              <a:rPr lang="en-US" altLang="en-US" sz="1800">
                <a:latin typeface="Verdana" panose="020B0604030504040204" pitchFamily="34" charset="0"/>
              </a:rPr>
              <a:t>Name calling</a:t>
            </a:r>
          </a:p>
          <a:p>
            <a:pPr lvl="1"/>
            <a:r>
              <a:rPr lang="en-US" altLang="en-US" sz="2000">
                <a:latin typeface="Verdana" panose="020B0604030504040204" pitchFamily="34" charset="0"/>
              </a:rPr>
              <a:t>Others?????????</a:t>
            </a:r>
          </a:p>
        </p:txBody>
      </p:sp>
    </p:spTree>
  </p:cSld>
  <p:clrMapOvr>
    <a:masterClrMapping/>
  </p:clrMapOvr>
  <p:transition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16E30DF-4EBD-4C96-3968-63012E20E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Defining Aggression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F4108D5A-D534-999C-FFD2-FCC16831EE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Verdana" panose="020B0604030504040204" pitchFamily="34" charset="0"/>
              </a:rPr>
              <a:t>Hostile aggression</a:t>
            </a:r>
          </a:p>
          <a:p>
            <a:pPr lvl="1"/>
            <a:r>
              <a:rPr lang="en-US" altLang="en-US" sz="2400" dirty="0">
                <a:latin typeface="Verdana" panose="020B0604030504040204" pitchFamily="34" charset="0"/>
              </a:rPr>
              <a:t>Expressive aggression</a:t>
            </a:r>
          </a:p>
          <a:p>
            <a:pPr lvl="1"/>
            <a:r>
              <a:rPr lang="en-US" altLang="en-US" sz="2400" dirty="0">
                <a:latin typeface="Verdana" panose="020B0604030504040204" pitchFamily="34" charset="0"/>
              </a:rPr>
              <a:t>Response to anger-inducing conditions</a:t>
            </a:r>
          </a:p>
          <a:p>
            <a:pPr lvl="2"/>
            <a:r>
              <a:rPr lang="en-US" altLang="en-US" sz="2400" dirty="0">
                <a:latin typeface="Verdana" panose="020B0604030504040204" pitchFamily="34" charset="0"/>
              </a:rPr>
              <a:t>Fight or flight (chose fight)</a:t>
            </a:r>
          </a:p>
          <a:p>
            <a:pPr lvl="1"/>
            <a:r>
              <a:rPr lang="en-US" altLang="en-US" sz="2400" dirty="0">
                <a:latin typeface="Verdana" panose="020B0604030504040204" pitchFamily="34" charset="0"/>
              </a:rPr>
              <a:t>Goal is to make victim suffer</a:t>
            </a:r>
          </a:p>
          <a:p>
            <a:pPr lvl="2"/>
            <a:r>
              <a:rPr lang="en-US" altLang="en-US" sz="2400" dirty="0">
                <a:latin typeface="Verdana" panose="020B0604030504040204" pitchFamily="34" charset="0"/>
              </a:rPr>
              <a:t>Torture homicide</a:t>
            </a:r>
          </a:p>
          <a:p>
            <a:pPr lvl="1"/>
            <a:r>
              <a:rPr lang="en-US" altLang="en-US" sz="2400" dirty="0">
                <a:latin typeface="Verdana" panose="020B0604030504040204" pitchFamily="34" charset="0"/>
              </a:rPr>
              <a:t>Most violent crimes</a:t>
            </a:r>
          </a:p>
          <a:p>
            <a:pPr lvl="1"/>
            <a:r>
              <a:rPr lang="en-US" altLang="en-US" sz="2400" dirty="0">
                <a:latin typeface="Verdana" panose="020B0604030504040204" pitchFamily="34" charset="0"/>
              </a:rPr>
              <a:t>More often than not it is not preplanned</a:t>
            </a:r>
          </a:p>
          <a:p>
            <a:pPr lvl="1"/>
            <a:r>
              <a:rPr lang="en-US" altLang="en-US" sz="2400" dirty="0">
                <a:latin typeface="Verdana" panose="020B0604030504040204" pitchFamily="34" charset="0"/>
              </a:rPr>
              <a:t>May be situational</a:t>
            </a:r>
          </a:p>
          <a:p>
            <a:pPr lvl="2"/>
            <a:r>
              <a:rPr lang="en-US" altLang="en-US" sz="2200" dirty="0">
                <a:latin typeface="Verdana" panose="020B0604030504040204" pitchFamily="34" charset="0"/>
              </a:rPr>
              <a:t>Violent only when drinking</a:t>
            </a:r>
          </a:p>
        </p:txBody>
      </p:sp>
    </p:spTree>
  </p:cSld>
  <p:clrMapOvr>
    <a:masterClrMapping/>
  </p:clrMapOvr>
  <p:transition advTm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F0C5265-5C7B-55F1-CF0F-BE3AC4AB3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Defining Aggression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709008B1-7A05-D418-5D9A-5E2CE28D89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Verdana" panose="020B0604030504040204" pitchFamily="34" charset="0"/>
              </a:rPr>
              <a:t>Instrumental aggression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Aggression is a means to an end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Competition or the desire for some object ($) or status possessed by another person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Typically, no intent to harm unless interference</a:t>
            </a:r>
          </a:p>
          <a:p>
            <a:pPr lvl="2"/>
            <a:r>
              <a:rPr lang="en-US" altLang="en-US">
                <a:latin typeface="Verdana" panose="020B0604030504040204" pitchFamily="34" charset="0"/>
              </a:rPr>
              <a:t>Robberies</a:t>
            </a:r>
          </a:p>
          <a:p>
            <a:pPr lvl="1"/>
            <a:r>
              <a:rPr lang="en-US" altLang="en-US">
                <a:latin typeface="Verdana" panose="020B0604030504040204" pitchFamily="34" charset="0"/>
              </a:rPr>
              <a:t>May be preplanned</a:t>
            </a:r>
          </a:p>
        </p:txBody>
      </p:sp>
    </p:spTree>
  </p:cSld>
  <p:clrMapOvr>
    <a:masterClrMapping/>
  </p:clrMapOvr>
  <p:transition advTm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D743D47-5EF8-DEEC-6747-4CF93C5FE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Verdana" panose="020B0604030504040204" pitchFamily="34" charset="0"/>
              </a:rPr>
              <a:t>Theoretical Perspectives on Aggression </a:t>
            </a:r>
            <a:r>
              <a:rPr lang="en-US" altLang="en-US" sz="800" dirty="0">
                <a:latin typeface="Verdana" panose="020B0604030504040204" pitchFamily="34" charset="0"/>
              </a:rPr>
              <a:t>(6:08)</a:t>
            </a:r>
          </a:p>
        </p:txBody>
      </p:sp>
      <p:pic>
        <p:nvPicPr>
          <p:cNvPr id="2" name="Online Media 1" descr="Theories of Aggression in Social Psychology">
            <a:hlinkClick r:id="" action="ppaction://media"/>
            <a:extLst>
              <a:ext uri="{FF2B5EF4-FFF2-40B4-BE49-F238E27FC236}">
                <a16:creationId xmlns:a16="http://schemas.microsoft.com/office/drawing/2014/main" id="{BB4225D6-C61A-0FA4-A7F3-01F1AEB90ED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pazian_design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HD:Users:jramsey:Desktop:Papazian PPT:papazian_design2.pot</Template>
  <TotalTime>335</TotalTime>
  <Words>1652</Words>
  <Application>Microsoft Macintosh PowerPoint</Application>
  <PresentationFormat>On-screen Show (4:3)</PresentationFormat>
  <Paragraphs>205</Paragraphs>
  <Slides>34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</vt:lpstr>
      <vt:lpstr>Verdana</vt:lpstr>
      <vt:lpstr>Wingdings</vt:lpstr>
      <vt:lpstr>papazian_design2</vt:lpstr>
      <vt:lpstr>PowerPoint Presentation</vt:lpstr>
      <vt:lpstr>Chapter Objectives</vt:lpstr>
      <vt:lpstr>Chapter Objectives</vt:lpstr>
      <vt:lpstr>Chapter Objectives</vt:lpstr>
      <vt:lpstr>Defining Aggression</vt:lpstr>
      <vt:lpstr>Defining Aggression</vt:lpstr>
      <vt:lpstr>Defining Aggression</vt:lpstr>
      <vt:lpstr>Defining Aggression</vt:lpstr>
      <vt:lpstr>Theoretical Perspectives on Aggression (6:08)</vt:lpstr>
      <vt:lpstr>Theoretical Perspectives on Aggression</vt:lpstr>
      <vt:lpstr>Theoretical Perspectives on Aggression</vt:lpstr>
      <vt:lpstr>Theoretical Perspectives on Aggression</vt:lpstr>
      <vt:lpstr>Theoretical Perspectives on Aggression:  Frustration</vt:lpstr>
      <vt:lpstr>Theoretical Perspectives on Aggression</vt:lpstr>
      <vt:lpstr>Theoretical Perspectives on Aggression</vt:lpstr>
      <vt:lpstr>Theoretical Perspectives on Aggression</vt:lpstr>
      <vt:lpstr>Bandura on Social Learning Factors in Aggression and Violence (5:04)</vt:lpstr>
      <vt:lpstr>Social Learning Factors in Aggression and Violence</vt:lpstr>
      <vt:lpstr>Social Learning Factors in Aggression and Violence</vt:lpstr>
      <vt:lpstr>Social Learning Factors in Aggression and Violence</vt:lpstr>
      <vt:lpstr>Cognitive Models of Aggression (2:08)</vt:lpstr>
      <vt:lpstr>Cognitive Models of Aggression</vt:lpstr>
      <vt:lpstr>Cognitive Models of Aggression</vt:lpstr>
      <vt:lpstr>Cognitive Models of Aggression</vt:lpstr>
      <vt:lpstr>Cognitive Models of Aggression</vt:lpstr>
      <vt:lpstr>Cognitive Models of Aggression</vt:lpstr>
      <vt:lpstr>Overt and Covert Acts of Aggression</vt:lpstr>
      <vt:lpstr>Caregiver Expectations By Gender (3:25)</vt:lpstr>
      <vt:lpstr>Effects of Media Violence</vt:lpstr>
      <vt:lpstr>Effects of Media Violence</vt:lpstr>
      <vt:lpstr>Effects of Media Violence</vt:lpstr>
      <vt:lpstr>Effects of Media Violence (5:40)</vt:lpstr>
      <vt:lpstr>Effects of Media Violence</vt:lpstr>
      <vt:lpstr>Additional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Workflow Data</dc:creator>
  <cp:lastModifiedBy>Microsoft Office User</cp:lastModifiedBy>
  <cp:revision>81</cp:revision>
  <dcterms:created xsi:type="dcterms:W3CDTF">2016-01-25T18:40:09Z</dcterms:created>
  <dcterms:modified xsi:type="dcterms:W3CDTF">2025-09-23T19:23:19Z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a7a1fb-3f48-4fd9-bce0-6283cfafd648_Enabled">
    <vt:lpwstr>true</vt:lpwstr>
  </property>
  <property fmtid="{D5CDD505-2E9C-101B-9397-08002B2CF9AE}" pid="3" name="MSIP_Label_ffa7a1fb-3f48-4fd9-bce0-6283cfafd648_SetDate">
    <vt:lpwstr>2025-09-23T19:23:19Z</vt:lpwstr>
  </property>
  <property fmtid="{D5CDD505-2E9C-101B-9397-08002B2CF9AE}" pid="4" name="MSIP_Label_ffa7a1fb-3f48-4fd9-bce0-6283cfafd648_Method">
    <vt:lpwstr>Standard</vt:lpwstr>
  </property>
  <property fmtid="{D5CDD505-2E9C-101B-9397-08002B2CF9AE}" pid="5" name="MSIP_Label_ffa7a1fb-3f48-4fd9-bce0-6283cfafd648_Name">
    <vt:lpwstr>defa4170-0d19-0005-0004-bc88714345d2</vt:lpwstr>
  </property>
  <property fmtid="{D5CDD505-2E9C-101B-9397-08002B2CF9AE}" pid="6" name="MSIP_Label_ffa7a1fb-3f48-4fd9-bce0-6283cfafd648_SiteId">
    <vt:lpwstr>fab6beb5-3604-42df-bddc-f4e9ddd654d5</vt:lpwstr>
  </property>
  <property fmtid="{D5CDD505-2E9C-101B-9397-08002B2CF9AE}" pid="7" name="MSIP_Label_ffa7a1fb-3f48-4fd9-bce0-6283cfafd648_ActionId">
    <vt:lpwstr>2ab71f9c-6a26-49ed-b18b-1f3edbaae34a</vt:lpwstr>
  </property>
  <property fmtid="{D5CDD505-2E9C-101B-9397-08002B2CF9AE}" pid="8" name="MSIP_Label_ffa7a1fb-3f48-4fd9-bce0-6283cfafd648_ContentBits">
    <vt:lpwstr>0</vt:lpwstr>
  </property>
  <property fmtid="{D5CDD505-2E9C-101B-9397-08002B2CF9AE}" pid="9" name="MSIP_Label_ffa7a1fb-3f48-4fd9-bce0-6283cfafd648_Tag">
    <vt:lpwstr>50, 3, 0, 1</vt:lpwstr>
  </property>
</Properties>
</file>